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81" r:id="rId4"/>
    <p:sldId id="282" r:id="rId5"/>
    <p:sldId id="283" r:id="rId6"/>
    <p:sldId id="305" r:id="rId7"/>
    <p:sldId id="306" r:id="rId8"/>
    <p:sldId id="307" r:id="rId9"/>
    <p:sldId id="308" r:id="rId10"/>
    <p:sldId id="309" r:id="rId11"/>
    <p:sldId id="304" r:id="rId12"/>
    <p:sldId id="310" r:id="rId13"/>
    <p:sldId id="311" r:id="rId14"/>
    <p:sldId id="312" r:id="rId15"/>
    <p:sldId id="313" r:id="rId16"/>
    <p:sldId id="314" r:id="rId17"/>
    <p:sldId id="31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qc.inf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Intro-to-rnaseq-hpc-O2/lessons/03_alignment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io-bwa.sourceforge.net/" TargetMode="External"/><Relationship Id="rId4" Type="http://schemas.openxmlformats.org/officeDocument/2006/relationships/hyperlink" Target="http://bowtie-bio.sourceforge.net/index.shtm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dtools.readthedocs.io/en/latest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bctraining.github.io/Intro-to-rnaseq-hpc-O2/lessons/03_alignment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225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MultiQC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https://multiqc.info/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93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40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nf-co.re</a:t>
            </a:r>
            <a:r>
              <a:rPr lang="en-GB" dirty="0"/>
              <a:t>/pipelines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2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Phred</a:t>
            </a:r>
            <a:r>
              <a:rPr lang="en-GB" dirty="0"/>
              <a:t> Score: http://</a:t>
            </a:r>
            <a:r>
              <a:rPr lang="en-GB" dirty="0" err="1"/>
              <a:t>maq.sourceforge.net</a:t>
            </a:r>
            <a:r>
              <a:rPr lang="en-GB" dirty="0"/>
              <a:t>/</a:t>
            </a:r>
            <a:r>
              <a:rPr lang="en-GB" dirty="0" err="1"/>
              <a:t>qual.shtml</a:t>
            </a:r>
            <a:endParaRPr lang="en-GB" dirty="0"/>
          </a:p>
          <a:p>
            <a:r>
              <a:rPr lang="en-GB" dirty="0" err="1"/>
              <a:t>TrimGalore</a:t>
            </a:r>
            <a:r>
              <a:rPr lang="en-GB" dirty="0"/>
              <a:t>: https://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trim_galore</a:t>
            </a:r>
            <a:r>
              <a:rPr lang="en-GB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0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Phred</a:t>
            </a:r>
            <a:r>
              <a:rPr lang="en-GB" dirty="0"/>
              <a:t> Score: http://</a:t>
            </a:r>
            <a:r>
              <a:rPr lang="en-GB" dirty="0" err="1"/>
              <a:t>maq.sourceforge.net</a:t>
            </a:r>
            <a:r>
              <a:rPr lang="en-GB" dirty="0"/>
              <a:t>/</a:t>
            </a:r>
            <a:r>
              <a:rPr lang="en-GB" dirty="0" err="1"/>
              <a:t>qual.shtml</a:t>
            </a:r>
            <a:endParaRPr lang="en-GB" dirty="0"/>
          </a:p>
          <a:p>
            <a:r>
              <a:rPr lang="en-GB" dirty="0" err="1"/>
              <a:t>TrimGalore</a:t>
            </a:r>
            <a:r>
              <a:rPr lang="en-GB" dirty="0"/>
              <a:t>: https://</a:t>
            </a:r>
            <a:r>
              <a:rPr lang="en-GB" dirty="0" err="1"/>
              <a:t>www.bioinformatics.babraham.ac.uk</a:t>
            </a:r>
            <a:r>
              <a:rPr lang="en-GB" dirty="0"/>
              <a:t>/projects/</a:t>
            </a:r>
            <a:r>
              <a:rPr lang="en-GB" dirty="0" err="1"/>
              <a:t>trim_galore</a:t>
            </a:r>
            <a:r>
              <a:rPr lang="en-GB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24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fastQC</a:t>
            </a:r>
            <a:r>
              <a:rPr lang="en-US" dirty="0"/>
              <a:t>: https://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FastQC</a:t>
            </a:r>
            <a:r>
              <a:rPr lang="en-GB" dirty="0"/>
              <a:t> checks: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Basic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base sequence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tile sequence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sequence quality scores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base sequence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sequence GC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 base N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Sequence Length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Sequence Duplication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Overrepresented 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Adapter Content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66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STAR: </a:t>
            </a:r>
            <a:r>
              <a:rPr lang="en-US" dirty="0">
                <a:hlinkClick r:id="rId3"/>
              </a:rPr>
              <a:t>https://hbctraining.github.io/Intro-to-rnaseq-hpc-O2/lessons/03_alignment.html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Bowtie: </a:t>
            </a:r>
            <a:r>
              <a:rPr lang="en-US" dirty="0">
                <a:hlinkClick r:id="rId4"/>
              </a:rPr>
              <a:t>http://bowtie-bio.sourceforge.net/index.shtml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BWA: </a:t>
            </a:r>
            <a:r>
              <a:rPr lang="en-US" dirty="0">
                <a:hlinkClick r:id="rId5"/>
              </a:rPr>
              <a:t>http://bio-bwa.sourceforge.net/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34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Human or mouse https://</a:t>
            </a:r>
            <a:r>
              <a:rPr lang="en-GB" dirty="0" err="1"/>
              <a:t>www.gencodegenes.org</a:t>
            </a:r>
            <a:r>
              <a:rPr lang="en-GB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07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Bedtools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https://bedtools.readthedocs.io/en/latest/</a:t>
            </a:r>
            <a:endParaRPr lang="en-GB" dirty="0"/>
          </a:p>
          <a:p>
            <a:endParaRPr lang="en-GB" dirty="0"/>
          </a:p>
          <a:p>
            <a:r>
              <a:rPr lang="en-GB" dirty="0"/>
              <a:t>STAR aligner: </a:t>
            </a:r>
            <a:r>
              <a:rPr lang="en-US" dirty="0">
                <a:hlinkClick r:id="rId4"/>
              </a:rPr>
              <a:t>https://hbctraining.github.io/Intro-to-rnaseq-hpc-O2/lessons/03_alignment.html</a:t>
            </a:r>
            <a:endParaRPr lang="en-US" dirty="0"/>
          </a:p>
          <a:p>
            <a:r>
              <a:rPr lang="en-US" dirty="0"/>
              <a:t>Star aligner can do read count tables with the “--</a:t>
            </a:r>
            <a:r>
              <a:rPr lang="en-US" dirty="0" err="1"/>
              <a:t>quantMode</a:t>
            </a:r>
            <a:r>
              <a:rPr lang="en-US" dirty="0"/>
              <a:t> </a:t>
            </a:r>
            <a:r>
              <a:rPr lang="en-US" dirty="0" err="1"/>
              <a:t>GeneCounts</a:t>
            </a:r>
            <a:r>
              <a:rPr lang="en-US" dirty="0"/>
              <a:t>” option</a:t>
            </a:r>
          </a:p>
          <a:p>
            <a:r>
              <a:rPr lang="en-US" dirty="0" err="1"/>
              <a:t>Rsubread</a:t>
            </a:r>
            <a:r>
              <a:rPr lang="en-US" dirty="0"/>
              <a:t>: https://</a:t>
            </a:r>
            <a:r>
              <a:rPr lang="en-US" dirty="0" err="1"/>
              <a:t>bioconductor.org</a:t>
            </a:r>
            <a:r>
              <a:rPr lang="en-US" dirty="0"/>
              <a:t>/packages/release/</a:t>
            </a:r>
            <a:r>
              <a:rPr lang="en-US" dirty="0" err="1"/>
              <a:t>bioc</a:t>
            </a:r>
            <a:r>
              <a:rPr lang="en-US" dirty="0"/>
              <a:t>/html/</a:t>
            </a:r>
            <a:r>
              <a:rPr lang="en-US" dirty="0" err="1"/>
              <a:t>Rsubread.html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5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GFF3: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/datasets/docs/v1/reference-docs/file-formats/about-ncbi-gff3/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seqname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name of the sequence. Must be a chromosome or scaffold.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program that generated this feature.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name of this type of feature. Some examples of standard feature types are "CDS" "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start_codon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"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stop_codon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and "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exon"li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starting position of the feature in the sequence. The first base is numbered 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The ending position of the feature (inclusive).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Currently only provided for alignments, if they contain a score named “score”. The definition of this score may vary depending on the type of alignment.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Valid entries include "+", "-", or "." (for don't know/don't care).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If the feature is a coding exon,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should be a number between 0-2 that represents the reading frame of the first base. If the feature is not a coding exon, the value should be ".".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All lines with the same group are linked together into a single item.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3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consists of a reference transcriptome and reads from an RNA-seq experiment. </a:t>
            </a:r>
          </a:p>
          <a:p>
            <a:pPr marL="228600" indent="-228600">
              <a:buAutoNum type="alphaL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 of a read (in black) and three overlapping transcripts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exonic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as shown. </a:t>
            </a:r>
          </a:p>
          <a:p>
            <a:pPr marL="228600" indent="-228600">
              <a:buAutoNum type="alphaL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index is constructed by creating the transcriptome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Bruijn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Graph (T-DBG) where nodes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... ) are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each transcript corresponds to a colored path as shown and the path cover of the transcriptome induces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-compatibility class for each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-mer. </a:t>
            </a:r>
          </a:p>
          <a:p>
            <a:pPr marL="228600" indent="-228600">
              <a:buAutoNum type="alphaL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Conceptually,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read are hashed (black nodes) to find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-compatibility class of a read.</a:t>
            </a:r>
          </a:p>
          <a:p>
            <a:pPr marL="228600" indent="-228600">
              <a:buAutoNum type="alphaL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Skipping (black dashed lines) uses the information stored in the T-DBG to skip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redundant because they have the same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-compatibility class.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-compatibility class of the read is determined by taking the intersection of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compatibility classes of its constituent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18095-4327-E84E-91BA-C207FF796C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3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12/15/21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12/15/21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12/15/21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f-co.re/pipelin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2. </a:t>
            </a:r>
            <a:r>
              <a:rPr lang="en-GB" sz="4800" b="1" dirty="0" err="1">
                <a:solidFill>
                  <a:srgbClr val="FFFFFF"/>
                </a:solidFill>
              </a:rPr>
              <a:t>Preprocessing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6B9D7-53AD-EB4B-8459-A225C9D1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Aminoacid</a:t>
            </a:r>
            <a:r>
              <a:rPr lang="en-GB" dirty="0"/>
              <a:t> or nucleotide sequence</a:t>
            </a:r>
          </a:p>
          <a:p>
            <a:endParaRPr lang="en-GB" dirty="0"/>
          </a:p>
          <a:p>
            <a:r>
              <a:rPr lang="en-GB" dirty="0"/>
              <a:t>Starts with a single line description ”&gt;”, </a:t>
            </a:r>
          </a:p>
          <a:p>
            <a:pPr lvl="1"/>
            <a:r>
              <a:rPr lang="en-GB" dirty="0"/>
              <a:t>Reference IDs or descriptions of the sequence, separated by “|”</a:t>
            </a:r>
          </a:p>
          <a:p>
            <a:endParaRPr lang="en-GB" dirty="0"/>
          </a:p>
          <a:p>
            <a:r>
              <a:rPr lang="en-GB" dirty="0"/>
              <a:t>Usually used for reference genomes or exomes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2547-A25C-E74D-9B6D-992C3D42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10</a:t>
            </a:fld>
            <a:endParaRPr lang="en-GB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D6142DD-97F9-154D-A16B-D59E27C337BD}"/>
              </a:ext>
            </a:extLst>
          </p:cNvPr>
          <p:cNvSpPr/>
          <p:nvPr/>
        </p:nvSpPr>
        <p:spPr>
          <a:xfrm>
            <a:off x="1268730" y="1837055"/>
            <a:ext cx="834390" cy="174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96037F7-5693-5C4E-BA85-D74B627B285E}"/>
              </a:ext>
            </a:extLst>
          </p:cNvPr>
          <p:cNvSpPr/>
          <p:nvPr/>
        </p:nvSpPr>
        <p:spPr>
          <a:xfrm>
            <a:off x="2103120" y="1711546"/>
            <a:ext cx="6507480" cy="3895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EBD7-2F55-234A-BD66-10B5FB578023}"/>
              </a:ext>
            </a:extLst>
          </p:cNvPr>
          <p:cNvSpPr txBox="1"/>
          <p:nvPr/>
        </p:nvSpPr>
        <p:spPr>
          <a:xfrm>
            <a:off x="2103120" y="1779837"/>
            <a:ext cx="7590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ndale Mono" panose="020B0509000000000004" pitchFamily="49" charset="0"/>
              </a:rPr>
              <a:t>&gt;mm10_chr1| Chromosome 1 of Mouse genome version 10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CACACACTTTTCTCACACTATTAGGTAACCCTCTGCCTTATTCCACACTTCCTCCATGAT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GTGCTCCCCGTAGTCACAAAGCCAGCTGGAGACAGACTAGAGCAATGAGCCAAAAGTAGA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CCTTTCCTCCTTTTAACTTGACTGTCTTGAATATTCTGGTACAGTAACAGAAATCTGACT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AGCAGGTCCTTGAGTGAATTCCACCTACATGTGGATATGTGTGAGGATAGAGACCTGTTC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A8CE63-2500-5E40-8772-AA261346C1D2}"/>
              </a:ext>
            </a:extLst>
          </p:cNvPr>
          <p:cNvSpPr/>
          <p:nvPr/>
        </p:nvSpPr>
        <p:spPr>
          <a:xfrm>
            <a:off x="838200" y="528337"/>
            <a:ext cx="3223161" cy="86107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 err="1"/>
              <a:t>Fasta</a:t>
            </a:r>
            <a:r>
              <a:rPr lang="en-GB" sz="4400" b="1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394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EC0CB-B47C-744D-A75D-CCF6D3DA0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50"/>
          <a:stretch/>
        </p:blipFill>
        <p:spPr>
          <a:xfrm>
            <a:off x="7453747" y="921465"/>
            <a:ext cx="4108522" cy="50150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526761-AA20-0F45-8790-ABB856CB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0335" cy="4351338"/>
          </a:xfrm>
        </p:spPr>
        <p:txBody>
          <a:bodyPr/>
          <a:lstStyle/>
          <a:p>
            <a:r>
              <a:rPr lang="en-GB" dirty="0"/>
              <a:t>Use retrieved cell barcodes and sample indexes</a:t>
            </a:r>
          </a:p>
          <a:p>
            <a:endParaRPr lang="en-GB" dirty="0"/>
          </a:p>
          <a:p>
            <a:r>
              <a:rPr lang="en-GB" dirty="0"/>
              <a:t>Barcodes are ”whitelisted”</a:t>
            </a:r>
          </a:p>
          <a:p>
            <a:endParaRPr lang="en-GB" dirty="0"/>
          </a:p>
          <a:p>
            <a:r>
              <a:rPr lang="en-GB" dirty="0"/>
              <a:t>Reads are sorted to their cells and samples</a:t>
            </a:r>
          </a:p>
          <a:p>
            <a:endParaRPr lang="en-GB" dirty="0"/>
          </a:p>
          <a:p>
            <a:r>
              <a:rPr lang="en-GB" dirty="0"/>
              <a:t>Small errors in sequencing of cell barcodes and UMIs can be fixed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7616-AFA5-9147-98F3-ADFC970E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D3D413-9BF2-6D4E-838B-180E67776CE7}"/>
              </a:ext>
            </a:extLst>
          </p:cNvPr>
          <p:cNvSpPr/>
          <p:nvPr/>
        </p:nvSpPr>
        <p:spPr>
          <a:xfrm>
            <a:off x="838199" y="528337"/>
            <a:ext cx="3900056" cy="861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Demultiplexing</a:t>
            </a:r>
            <a:endParaRPr lang="en-GB" sz="4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DAAF9-B957-8344-8419-72F854488340}"/>
              </a:ext>
            </a:extLst>
          </p:cNvPr>
          <p:cNvSpPr/>
          <p:nvPr/>
        </p:nvSpPr>
        <p:spPr>
          <a:xfrm>
            <a:off x="11195221" y="947223"/>
            <a:ext cx="734096" cy="531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9DA6F-84DF-4243-80C5-140B1809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7" y="1575358"/>
            <a:ext cx="6493983" cy="496355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526761-AA20-0F45-8790-ABB856CBC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89" y="1881466"/>
            <a:ext cx="5372594" cy="4351338"/>
          </a:xfrm>
        </p:spPr>
        <p:txBody>
          <a:bodyPr/>
          <a:lstStyle/>
          <a:p>
            <a:r>
              <a:rPr lang="en-GB" dirty="0"/>
              <a:t>Transcripts might be overrepresented</a:t>
            </a:r>
          </a:p>
          <a:p>
            <a:endParaRPr lang="en-GB" dirty="0"/>
          </a:p>
          <a:p>
            <a:r>
              <a:rPr lang="en-GB" dirty="0"/>
              <a:t>Due to extra PCR amplification cycles</a:t>
            </a:r>
          </a:p>
          <a:p>
            <a:endParaRPr lang="en-GB" dirty="0"/>
          </a:p>
          <a:p>
            <a:r>
              <a:rPr lang="en-GB" dirty="0"/>
              <a:t>UMIs are used to deduplicate and remove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7616-AFA5-9147-98F3-ADFC970E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D3D413-9BF2-6D4E-838B-180E67776CE7}"/>
              </a:ext>
            </a:extLst>
          </p:cNvPr>
          <p:cNvSpPr/>
          <p:nvPr/>
        </p:nvSpPr>
        <p:spPr>
          <a:xfrm>
            <a:off x="838199" y="528337"/>
            <a:ext cx="3630770" cy="861076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Deduplication</a:t>
            </a:r>
            <a:endParaRPr lang="en-GB" sz="4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DAAF9-B957-8344-8419-72F854488340}"/>
              </a:ext>
            </a:extLst>
          </p:cNvPr>
          <p:cNvSpPr/>
          <p:nvPr/>
        </p:nvSpPr>
        <p:spPr>
          <a:xfrm>
            <a:off x="11195221" y="947223"/>
            <a:ext cx="734096" cy="531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18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2CA9B-64F4-7F4D-980D-6B11B3D4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71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Matrix of read counts per gene or per genomic region</a:t>
            </a:r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E8A4F7E-2AE7-0342-8483-0D38F1FC723A}"/>
              </a:ext>
            </a:extLst>
          </p:cNvPr>
          <p:cNvGraphicFramePr>
            <a:graphicFrameLocks noGrp="1"/>
          </p:cNvGraphicFramePr>
          <p:nvPr/>
        </p:nvGraphicFramePr>
        <p:xfrm>
          <a:off x="8799932" y="4660626"/>
          <a:ext cx="30523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326">
                  <a:extLst>
                    <a:ext uri="{9D8B030D-6E8A-4147-A177-3AD203B41FA5}">
                      <a16:colId xmlns:a16="http://schemas.microsoft.com/office/drawing/2014/main" val="718993216"/>
                    </a:ext>
                  </a:extLst>
                </a:gridCol>
                <a:gridCol w="1130000">
                  <a:extLst>
                    <a:ext uri="{9D8B030D-6E8A-4147-A177-3AD203B41FA5}">
                      <a16:colId xmlns:a16="http://schemas.microsoft.com/office/drawing/2014/main" val="424644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Gene/Transcript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96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43007"/>
                  </a:ext>
                </a:extLst>
              </a:tr>
            </a:tbl>
          </a:graphicData>
        </a:graphic>
      </p:graphicFrame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37EBE32-6FC9-E948-9C4A-D546A493CCA9}"/>
              </a:ext>
            </a:extLst>
          </p:cNvPr>
          <p:cNvGrpSpPr/>
          <p:nvPr/>
        </p:nvGrpSpPr>
        <p:grpSpPr>
          <a:xfrm>
            <a:off x="403763" y="3003420"/>
            <a:ext cx="8869494" cy="3402422"/>
            <a:chOff x="403763" y="3003420"/>
            <a:chExt cx="8869494" cy="3402422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D17267C9-6A17-3C4E-83A3-67453928919A}"/>
                </a:ext>
              </a:extLst>
            </p:cNvPr>
            <p:cNvSpPr/>
            <p:nvPr/>
          </p:nvSpPr>
          <p:spPr>
            <a:xfrm>
              <a:off x="403763" y="4085114"/>
              <a:ext cx="7742711" cy="23750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FB0CFDD-2409-0848-AD4A-4475612FAFF4}"/>
                </a:ext>
              </a:extLst>
            </p:cNvPr>
            <p:cNvSpPr txBox="1"/>
            <p:nvPr/>
          </p:nvSpPr>
          <p:spPr>
            <a:xfrm>
              <a:off x="8146474" y="3234038"/>
              <a:ext cx="11267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Reference</a:t>
              </a:r>
            </a:p>
            <a:p>
              <a:pPr algn="ctr"/>
              <a:r>
                <a:rPr lang="en-GB" dirty="0"/>
                <a:t>sequence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614DFC-2729-A64B-955C-A66B71463320}"/>
                </a:ext>
              </a:extLst>
            </p:cNvPr>
            <p:cNvSpPr txBox="1"/>
            <p:nvPr/>
          </p:nvSpPr>
          <p:spPr>
            <a:xfrm>
              <a:off x="2921885" y="6036510"/>
              <a:ext cx="2878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Genes/Transcripts (GTF/GFF)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49FC945-8EE6-7B46-9120-78BB7C3DD1C0}"/>
                </a:ext>
              </a:extLst>
            </p:cNvPr>
            <p:cNvSpPr/>
            <p:nvPr/>
          </p:nvSpPr>
          <p:spPr>
            <a:xfrm>
              <a:off x="1116283" y="5094515"/>
              <a:ext cx="914400" cy="23750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D438ACB-CB6B-B54B-844E-D27CBABA45DB}"/>
                </a:ext>
              </a:extLst>
            </p:cNvPr>
            <p:cNvSpPr/>
            <p:nvPr/>
          </p:nvSpPr>
          <p:spPr>
            <a:xfrm>
              <a:off x="2396839" y="5094514"/>
              <a:ext cx="914400" cy="23750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D89A8F1-2733-2C45-92A8-7BED70E1E581}"/>
                </a:ext>
              </a:extLst>
            </p:cNvPr>
            <p:cNvSpPr/>
            <p:nvPr/>
          </p:nvSpPr>
          <p:spPr>
            <a:xfrm>
              <a:off x="5317664" y="5088576"/>
              <a:ext cx="1828800" cy="23750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E903DD-E97A-9C4C-822B-F1BA9F14A791}"/>
                </a:ext>
              </a:extLst>
            </p:cNvPr>
            <p:cNvSpPr txBox="1"/>
            <p:nvPr/>
          </p:nvSpPr>
          <p:spPr>
            <a:xfrm>
              <a:off x="415172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7E742D-AD31-B542-9195-B48147D79F24}"/>
                </a:ext>
              </a:extLst>
            </p:cNvPr>
            <p:cNvSpPr txBox="1"/>
            <p:nvPr/>
          </p:nvSpPr>
          <p:spPr>
            <a:xfrm>
              <a:off x="3864683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7A4526-AB76-394F-959E-D43F43016147}"/>
                </a:ext>
              </a:extLst>
            </p:cNvPr>
            <p:cNvSpPr txBox="1"/>
            <p:nvPr/>
          </p:nvSpPr>
          <p:spPr>
            <a:xfrm>
              <a:off x="5014520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F26DDB-C208-3C4A-81E7-4192CE5A7302}"/>
                </a:ext>
              </a:extLst>
            </p:cNvPr>
            <p:cNvSpPr txBox="1"/>
            <p:nvPr/>
          </p:nvSpPr>
          <p:spPr>
            <a:xfrm>
              <a:off x="6164357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350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0847FFC-5E28-204A-A38E-D879A7433059}"/>
                </a:ext>
              </a:extLst>
            </p:cNvPr>
            <p:cNvSpPr txBox="1"/>
            <p:nvPr/>
          </p:nvSpPr>
          <p:spPr>
            <a:xfrm>
              <a:off x="1565009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150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7611EA1-5196-B543-884C-779D9F32A7B1}"/>
                </a:ext>
              </a:extLst>
            </p:cNvPr>
            <p:cNvSpPr txBox="1"/>
            <p:nvPr/>
          </p:nvSpPr>
          <p:spPr>
            <a:xfrm>
              <a:off x="2714846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13A9C06-996E-DC4F-BFE2-A2161B32E246}"/>
                </a:ext>
              </a:extLst>
            </p:cNvPr>
            <p:cNvSpPr txBox="1"/>
            <p:nvPr/>
          </p:nvSpPr>
          <p:spPr>
            <a:xfrm>
              <a:off x="7314195" y="45467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7815A6B-CC5B-4943-95F3-B0411A657B2C}"/>
                </a:ext>
              </a:extLst>
            </p:cNvPr>
            <p:cNvSpPr txBox="1"/>
            <p:nvPr/>
          </p:nvSpPr>
          <p:spPr>
            <a:xfrm>
              <a:off x="1406151" y="550331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5BF7E3C-EF31-644D-9F3F-F9223F1D145C}"/>
                </a:ext>
              </a:extLst>
            </p:cNvPr>
            <p:cNvSpPr txBox="1"/>
            <p:nvPr/>
          </p:nvSpPr>
          <p:spPr>
            <a:xfrm>
              <a:off x="2694758" y="54795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E5F95E-1F99-7E45-B0C5-305444620DA4}"/>
                </a:ext>
              </a:extLst>
            </p:cNvPr>
            <p:cNvSpPr txBox="1"/>
            <p:nvPr/>
          </p:nvSpPr>
          <p:spPr>
            <a:xfrm>
              <a:off x="6164357" y="54795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A221FA-73C8-364F-93F2-4360214A5B35}"/>
                </a:ext>
              </a:extLst>
            </p:cNvPr>
            <p:cNvSpPr txBox="1"/>
            <p:nvPr/>
          </p:nvSpPr>
          <p:spPr>
            <a:xfrm>
              <a:off x="1369500" y="3003420"/>
              <a:ext cx="1513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bam file reads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88735326-1E7A-3E4E-B8BA-475B9794E6DD}"/>
                </a:ext>
              </a:extLst>
            </p:cNvPr>
            <p:cNvSpPr/>
            <p:nvPr/>
          </p:nvSpPr>
          <p:spPr>
            <a:xfrm>
              <a:off x="950026" y="3860979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B5B3865-B56A-AB49-AED2-41F7F64A8812}"/>
                </a:ext>
              </a:extLst>
            </p:cNvPr>
            <p:cNvSpPr/>
            <p:nvPr/>
          </p:nvSpPr>
          <p:spPr>
            <a:xfrm>
              <a:off x="1065341" y="3774927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8F4EDC22-4917-5647-B1DB-FB8B0A1CFB3C}"/>
                </a:ext>
              </a:extLst>
            </p:cNvPr>
            <p:cNvSpPr/>
            <p:nvPr/>
          </p:nvSpPr>
          <p:spPr>
            <a:xfrm>
              <a:off x="1035655" y="3941479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ACE22F3-E3D2-5347-87F3-A571B21EBE65}"/>
                </a:ext>
              </a:extLst>
            </p:cNvPr>
            <p:cNvSpPr/>
            <p:nvPr/>
          </p:nvSpPr>
          <p:spPr>
            <a:xfrm>
              <a:off x="1201895" y="4030692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8EA57FF-9A58-3444-A8A9-CC8578706C5F}"/>
                </a:ext>
              </a:extLst>
            </p:cNvPr>
            <p:cNvSpPr/>
            <p:nvPr/>
          </p:nvSpPr>
          <p:spPr>
            <a:xfrm>
              <a:off x="1404534" y="3698424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D5727FC5-C305-0B46-8415-019851D21D4E}"/>
                </a:ext>
              </a:extLst>
            </p:cNvPr>
            <p:cNvSpPr/>
            <p:nvPr/>
          </p:nvSpPr>
          <p:spPr>
            <a:xfrm>
              <a:off x="2326388" y="4007832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F70D4CB-DEBD-5D47-94DF-8BCCEA48C634}"/>
                </a:ext>
              </a:extLst>
            </p:cNvPr>
            <p:cNvSpPr/>
            <p:nvPr/>
          </p:nvSpPr>
          <p:spPr>
            <a:xfrm>
              <a:off x="5280876" y="3989324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6511EC9-43B8-7740-BB35-6AC12D69E940}"/>
                </a:ext>
              </a:extLst>
            </p:cNvPr>
            <p:cNvSpPr/>
            <p:nvPr/>
          </p:nvSpPr>
          <p:spPr>
            <a:xfrm>
              <a:off x="2689119" y="3918758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AAC6FE4-4CF8-BA4C-AF90-4DCF6040C7BA}"/>
                </a:ext>
              </a:extLst>
            </p:cNvPr>
            <p:cNvSpPr/>
            <p:nvPr/>
          </p:nvSpPr>
          <p:spPr>
            <a:xfrm>
              <a:off x="2326387" y="3811135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E7E1F156-F3F3-B245-A74B-B78092BC2A65}"/>
                </a:ext>
              </a:extLst>
            </p:cNvPr>
            <p:cNvSpPr/>
            <p:nvPr/>
          </p:nvSpPr>
          <p:spPr>
            <a:xfrm>
              <a:off x="5924572" y="3941479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9449DD21-23FE-1B44-B572-6A0777C95243}"/>
                </a:ext>
              </a:extLst>
            </p:cNvPr>
            <p:cNvSpPr/>
            <p:nvPr/>
          </p:nvSpPr>
          <p:spPr>
            <a:xfrm>
              <a:off x="5647633" y="3630773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C0EE856-8FC0-744F-A475-97214474D57B}"/>
                </a:ext>
              </a:extLst>
            </p:cNvPr>
            <p:cNvSpPr/>
            <p:nvPr/>
          </p:nvSpPr>
          <p:spPr>
            <a:xfrm>
              <a:off x="5063715" y="3723770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7379A9C-AD38-D748-B713-1D7AAABD1597}"/>
                </a:ext>
              </a:extLst>
            </p:cNvPr>
            <p:cNvSpPr/>
            <p:nvPr/>
          </p:nvSpPr>
          <p:spPr>
            <a:xfrm>
              <a:off x="6551797" y="3735483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780BE7E3-FAC3-AF4C-9371-DC8321D6ED5B}"/>
                </a:ext>
              </a:extLst>
            </p:cNvPr>
            <p:cNvSpPr/>
            <p:nvPr/>
          </p:nvSpPr>
          <p:spPr>
            <a:xfrm>
              <a:off x="5002097" y="3898634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2ED944DA-69DF-DE41-BD9B-17FF10E67544}"/>
                </a:ext>
              </a:extLst>
            </p:cNvPr>
            <p:cNvSpPr/>
            <p:nvPr/>
          </p:nvSpPr>
          <p:spPr>
            <a:xfrm>
              <a:off x="5617080" y="3824690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92A6B87-2E99-B440-9CD2-00A83A7DC160}"/>
                </a:ext>
              </a:extLst>
            </p:cNvPr>
            <p:cNvSpPr/>
            <p:nvPr/>
          </p:nvSpPr>
          <p:spPr>
            <a:xfrm>
              <a:off x="6326532" y="3847550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4D8E6A3C-F70A-574F-AA6E-DC5FD91EF0FE}"/>
                </a:ext>
              </a:extLst>
            </p:cNvPr>
            <p:cNvSpPr/>
            <p:nvPr/>
          </p:nvSpPr>
          <p:spPr>
            <a:xfrm>
              <a:off x="6132443" y="4012184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826FA39-CE1B-2749-AE2C-F55B7D1B4501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2126374" y="3372752"/>
              <a:ext cx="391195" cy="32172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90CFC3A-19EC-A948-9B2B-A9DFC95AF6F5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flipH="1">
              <a:off x="1723868" y="3372752"/>
              <a:ext cx="402506" cy="24087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B601EEF-0B6D-1142-BF1A-103724DEF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4314" y="3758342"/>
              <a:ext cx="542160" cy="29043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1F9260A-EABA-814D-9461-A74B3467EC96}"/>
                </a:ext>
              </a:extLst>
            </p:cNvPr>
            <p:cNvCxnSpPr>
              <a:cxnSpLocks/>
              <a:stCxn id="73" idx="0"/>
              <a:endCxn id="86" idx="3"/>
            </p:cNvCxnSpPr>
            <p:nvPr/>
          </p:nvCxnSpPr>
          <p:spPr>
            <a:xfrm flipH="1" flipV="1">
              <a:off x="1723867" y="5687982"/>
              <a:ext cx="2637195" cy="34852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9DAAED0-522E-6240-A82C-6A5DE9C3CD9A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 flipV="1">
              <a:off x="3069781" y="5687982"/>
              <a:ext cx="1291281" cy="34852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6396EAB-BE63-A642-AC9D-D1AFE2ABEDF2}"/>
                </a:ext>
              </a:extLst>
            </p:cNvPr>
            <p:cNvCxnSpPr>
              <a:cxnSpLocks/>
              <a:stCxn id="73" idx="0"/>
              <a:endCxn id="88" idx="1"/>
            </p:cNvCxnSpPr>
            <p:nvPr/>
          </p:nvCxnSpPr>
          <p:spPr>
            <a:xfrm flipV="1">
              <a:off x="4361062" y="5664231"/>
              <a:ext cx="1803295" cy="37227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Bent Arrow 131">
            <a:extLst>
              <a:ext uri="{FF2B5EF4-FFF2-40B4-BE49-F238E27FC236}">
                <a16:creationId xmlns:a16="http://schemas.microsoft.com/office/drawing/2014/main" id="{BF3BE360-8BA7-D749-A5A1-EA93801EF252}"/>
              </a:ext>
            </a:extLst>
          </p:cNvPr>
          <p:cNvSpPr/>
          <p:nvPr/>
        </p:nvSpPr>
        <p:spPr>
          <a:xfrm rot="5400000">
            <a:off x="9135032" y="3338380"/>
            <a:ext cx="461641" cy="212136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A08D58D-2E56-B24D-9FA6-93A4C42E1DA4}"/>
              </a:ext>
            </a:extLst>
          </p:cNvPr>
          <p:cNvSpPr txBox="1"/>
          <p:nvPr/>
        </p:nvSpPr>
        <p:spPr>
          <a:xfrm>
            <a:off x="9231809" y="1066247"/>
            <a:ext cx="212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/>
              <a:t>Tools:</a:t>
            </a:r>
          </a:p>
          <a:p>
            <a:r>
              <a:rPr lang="en-GB" dirty="0" err="1"/>
              <a:t>STARsolo</a:t>
            </a:r>
            <a:r>
              <a:rPr lang="en-GB" dirty="0"/>
              <a:t>/</a:t>
            </a:r>
            <a:r>
              <a:rPr lang="en-GB" dirty="0" err="1"/>
              <a:t>CellRanger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2A27-BAF3-A747-8F18-0D4B0AA6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13</a:t>
            </a:fld>
            <a:endParaRPr lang="en-GB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F1D0F94-61C3-794E-A37F-6DEE2ED575F3}"/>
              </a:ext>
            </a:extLst>
          </p:cNvPr>
          <p:cNvSpPr/>
          <p:nvPr/>
        </p:nvSpPr>
        <p:spPr>
          <a:xfrm>
            <a:off x="838199" y="528337"/>
            <a:ext cx="4481946" cy="86107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Read count tables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8544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6B9D7-53AD-EB4B-8459-A225C9D1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0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General Feature Format (GFF3). Tab separated file</a:t>
            </a:r>
          </a:p>
          <a:p>
            <a:pPr lvl="1"/>
            <a:r>
              <a:rPr lang="en-GB" dirty="0"/>
              <a:t>Contains genomic features: promoter, enhancer, exon, gene, etc.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Column 9 contains attributes: gene id, gene name, transcript id, etc.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Gene Transfer Format (GTF). Pretty much the same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72547-A25C-E74D-9B6D-992C3D42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14</a:t>
            </a:fld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A8CE63-2500-5E40-8772-AA261346C1D2}"/>
              </a:ext>
            </a:extLst>
          </p:cNvPr>
          <p:cNvSpPr/>
          <p:nvPr/>
        </p:nvSpPr>
        <p:spPr>
          <a:xfrm>
            <a:off x="838200" y="528337"/>
            <a:ext cx="4363192" cy="86107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/>
              <a:t>GFF/GTF formats</a:t>
            </a:r>
            <a:endParaRPr lang="en-GB" sz="4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70AC2-86E5-E840-B49E-4B3C9DB99B12}"/>
              </a:ext>
            </a:extLst>
          </p:cNvPr>
          <p:cNvSpPr/>
          <p:nvPr/>
        </p:nvSpPr>
        <p:spPr>
          <a:xfrm>
            <a:off x="1202702" y="5924058"/>
            <a:ext cx="100537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latin typeface="Andale Mono" panose="020B0509000000000004" pitchFamily="49" charset="0"/>
              </a:rPr>
              <a:t>gene_id</a:t>
            </a:r>
            <a:r>
              <a:rPr lang="en-GB" sz="1400" dirty="0">
                <a:latin typeface="Andale Mono" panose="020B0509000000000004" pitchFamily="49" charset="0"/>
              </a:rPr>
              <a:t> "ENSMUSG00000102693.2"; </a:t>
            </a:r>
            <a:r>
              <a:rPr lang="en-GB" sz="1400" dirty="0" err="1">
                <a:latin typeface="Andale Mono" panose="020B0509000000000004" pitchFamily="49" charset="0"/>
              </a:rPr>
              <a:t>gene_type</a:t>
            </a:r>
            <a:r>
              <a:rPr lang="en-GB" sz="1400" dirty="0">
                <a:latin typeface="Andale Mono" panose="020B0509000000000004" pitchFamily="49" charset="0"/>
              </a:rPr>
              <a:t> "TEC"; </a:t>
            </a:r>
            <a:r>
              <a:rPr lang="en-GB" sz="1400" dirty="0" err="1">
                <a:latin typeface="Andale Mono" panose="020B0509000000000004" pitchFamily="49" charset="0"/>
              </a:rPr>
              <a:t>gene_name</a:t>
            </a:r>
            <a:r>
              <a:rPr lang="en-GB" sz="1400" dirty="0">
                <a:latin typeface="Andale Mono" panose="020B0509000000000004" pitchFamily="49" charset="0"/>
              </a:rPr>
              <a:t> "4933401J01Rik";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level 2; </a:t>
            </a:r>
            <a:r>
              <a:rPr lang="en-GB" sz="1400" dirty="0" err="1">
                <a:latin typeface="Andale Mono" panose="020B0509000000000004" pitchFamily="49" charset="0"/>
              </a:rPr>
              <a:t>mgi_id</a:t>
            </a:r>
            <a:r>
              <a:rPr lang="en-GB" sz="1400" dirty="0">
                <a:latin typeface="Andale Mono" panose="020B0509000000000004" pitchFamily="49" charset="0"/>
              </a:rPr>
              <a:t> "MGI:1918292"; </a:t>
            </a:r>
            <a:r>
              <a:rPr lang="en-GB" sz="1400" dirty="0" err="1">
                <a:latin typeface="Andale Mono" panose="020B0509000000000004" pitchFamily="49" charset="0"/>
              </a:rPr>
              <a:t>havana_gene</a:t>
            </a:r>
            <a:r>
              <a:rPr lang="en-GB" sz="1400" dirty="0">
                <a:latin typeface="Andale Mono" panose="020B0509000000000004" pitchFamily="49" charset="0"/>
              </a:rPr>
              <a:t> "OTTMUSG00000049935.1"</a:t>
            </a:r>
            <a:endParaRPr lang="en-GB" sz="1400" dirty="0">
              <a:effectLst/>
              <a:latin typeface="Andale Mono" panose="020B05090000000000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65E269-250E-2647-97D2-14D9D14BD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09" r="10000"/>
          <a:stretch/>
        </p:blipFill>
        <p:spPr>
          <a:xfrm>
            <a:off x="740887" y="3079006"/>
            <a:ext cx="10515600" cy="669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642F36-B3ED-D940-B950-562EF1A0C3D9}"/>
              </a:ext>
            </a:extLst>
          </p:cNvPr>
          <p:cNvSpPr txBox="1"/>
          <p:nvPr/>
        </p:nvSpPr>
        <p:spPr>
          <a:xfrm>
            <a:off x="790759" y="272310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seqid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206462-D029-6C40-9F5E-5CFA176B4B53}"/>
              </a:ext>
            </a:extLst>
          </p:cNvPr>
          <p:cNvSpPr txBox="1"/>
          <p:nvPr/>
        </p:nvSpPr>
        <p:spPr>
          <a:xfrm>
            <a:off x="1813312" y="3704766"/>
            <a:ext cx="81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2FD60C-6128-6B41-AFA7-EFF49D04A6CC}"/>
              </a:ext>
            </a:extLst>
          </p:cNvPr>
          <p:cNvSpPr txBox="1"/>
          <p:nvPr/>
        </p:nvSpPr>
        <p:spPr>
          <a:xfrm>
            <a:off x="3533255" y="2723107"/>
            <a:ext cx="87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feature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3B3A9E-E637-3E4A-A0B0-67A9E5AAA22C}"/>
              </a:ext>
            </a:extLst>
          </p:cNvPr>
          <p:cNvSpPr txBox="1"/>
          <p:nvPr/>
        </p:nvSpPr>
        <p:spPr>
          <a:xfrm>
            <a:off x="5490704" y="370476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4679A4-9AAC-8243-A51A-856C56930D0A}"/>
              </a:ext>
            </a:extLst>
          </p:cNvPr>
          <p:cNvSpPr txBox="1"/>
          <p:nvPr/>
        </p:nvSpPr>
        <p:spPr>
          <a:xfrm>
            <a:off x="7317525" y="272310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BBE9A-802C-8043-AD99-DC94DB2DE879}"/>
              </a:ext>
            </a:extLst>
          </p:cNvPr>
          <p:cNvSpPr txBox="1"/>
          <p:nvPr/>
        </p:nvSpPr>
        <p:spPr>
          <a:xfrm>
            <a:off x="8824014" y="3704766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2CE141-ED0F-5146-B933-168DD52CAC17}"/>
              </a:ext>
            </a:extLst>
          </p:cNvPr>
          <p:cNvSpPr txBox="1"/>
          <p:nvPr/>
        </p:nvSpPr>
        <p:spPr>
          <a:xfrm>
            <a:off x="9508029" y="2723107"/>
            <a:ext cx="7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strand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79460-477F-424F-95F3-A49433181638}"/>
              </a:ext>
            </a:extLst>
          </p:cNvPr>
          <p:cNvSpPr txBox="1"/>
          <p:nvPr/>
        </p:nvSpPr>
        <p:spPr>
          <a:xfrm>
            <a:off x="10469087" y="3704766"/>
            <a:ext cx="7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frame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941578-D84D-7644-B5A3-E41E44E15824}"/>
              </a:ext>
            </a:extLst>
          </p:cNvPr>
          <p:cNvSpPr txBox="1"/>
          <p:nvPr/>
        </p:nvSpPr>
        <p:spPr>
          <a:xfrm>
            <a:off x="1186516" y="4832548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ID=ENSMUSG00000102693.2;gene_id=ENSMUSG00000102693.2;gene_type=</a:t>
            </a:r>
            <a:r>
              <a:rPr lang="en-GB" sz="1400" dirty="0" err="1">
                <a:latin typeface="Andale Mono" panose="020B0509000000000004" pitchFamily="49" charset="0"/>
              </a:rPr>
              <a:t>TEC;gene_name</a:t>
            </a:r>
            <a:r>
              <a:rPr lang="en-GB" sz="1400" dirty="0">
                <a:latin typeface="Andale Mono" panose="020B0509000000000004" pitchFamily="49" charset="0"/>
              </a:rPr>
              <a:t>=4933401J01Rik;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level=2;mgi_id=MGI:1918292;havana_gene=OTTMUSG00000049935.1</a:t>
            </a:r>
          </a:p>
          <a:p>
            <a:endParaRPr lang="en-GB" sz="1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7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82FC-77EA-7F44-8847-73E5944C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78"/>
            <a:ext cx="5911850" cy="4622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Alignment and quantification in one step</a:t>
            </a:r>
          </a:p>
          <a:p>
            <a:pPr lvl="1"/>
            <a:r>
              <a:rPr lang="en-GB" dirty="0">
                <a:sym typeface="Wingdings" pitchFamily="2" charset="2"/>
              </a:rPr>
              <a:t>Super fast! 30M reads in &lt;10 min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Easy to use! Download their data and calculate your count matrices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Precomputed indexes for several species:</a:t>
            </a:r>
          </a:p>
          <a:p>
            <a:pPr lvl="1"/>
            <a:r>
              <a:rPr lang="en-GB" dirty="0">
                <a:sym typeface="Wingdings" pitchFamily="2" charset="2"/>
              </a:rPr>
              <a:t>Human</a:t>
            </a:r>
          </a:p>
          <a:p>
            <a:pPr lvl="1"/>
            <a:r>
              <a:rPr lang="en-GB" dirty="0">
                <a:sym typeface="Wingdings" pitchFamily="2" charset="2"/>
              </a:rPr>
              <a:t>Mouse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15DE34-98A3-834F-88DA-98FA4399C161}"/>
              </a:ext>
            </a:extLst>
          </p:cNvPr>
          <p:cNvSpPr txBox="1"/>
          <p:nvPr/>
        </p:nvSpPr>
        <p:spPr>
          <a:xfrm>
            <a:off x="4335495" y="5338583"/>
            <a:ext cx="1112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u="sng" dirty="0"/>
              <a:t>Tools:</a:t>
            </a:r>
          </a:p>
          <a:p>
            <a:pPr algn="ctr"/>
            <a:r>
              <a:rPr lang="en-GB" sz="2400" dirty="0"/>
              <a:t>Salmon</a:t>
            </a:r>
          </a:p>
          <a:p>
            <a:pPr algn="ctr"/>
            <a:r>
              <a:rPr lang="en-GB" sz="2400" dirty="0" err="1"/>
              <a:t>Kallisto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ED5B-3845-C746-919B-19F9F783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47927-8D21-D345-BAC1-6503B3A7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292" y="568721"/>
            <a:ext cx="5008271" cy="572055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83F7E-4B26-8844-BB00-8FE8B264FC48}"/>
              </a:ext>
            </a:extLst>
          </p:cNvPr>
          <p:cNvSpPr/>
          <p:nvPr/>
        </p:nvSpPr>
        <p:spPr>
          <a:xfrm>
            <a:off x="838200" y="319088"/>
            <a:ext cx="5008271" cy="141604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 err="1"/>
              <a:t>Pseudomapping</a:t>
            </a:r>
            <a:r>
              <a:rPr lang="en-GB" sz="4400" b="1" dirty="0"/>
              <a:t> &amp; </a:t>
            </a:r>
            <a:br>
              <a:rPr lang="en-GB" sz="4400" b="1" dirty="0"/>
            </a:br>
            <a:endParaRPr lang="en-GB" sz="4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639D6C-04E1-6347-BEFE-8AD9609A385D}"/>
              </a:ext>
            </a:extLst>
          </p:cNvPr>
          <p:cNvSpPr/>
          <p:nvPr/>
        </p:nvSpPr>
        <p:spPr>
          <a:xfrm>
            <a:off x="838200" y="1045030"/>
            <a:ext cx="5008271" cy="69010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/>
              <a:t>quantification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EB0B1-339F-C54C-8669-4ED86BC8D2AF}"/>
              </a:ext>
            </a:extLst>
          </p:cNvPr>
          <p:cNvSpPr txBox="1"/>
          <p:nvPr/>
        </p:nvSpPr>
        <p:spPr>
          <a:xfrm>
            <a:off x="7968975" y="6289279"/>
            <a:ext cx="242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Kallisto</a:t>
            </a:r>
            <a:r>
              <a:rPr lang="en-GB" dirty="0"/>
              <a:t> </a:t>
            </a:r>
            <a:r>
              <a:rPr lang="en-GB" dirty="0" err="1"/>
              <a:t>pseudomapping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5F4CC-C7C5-E04B-A63C-A7AF7146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31" y="4083102"/>
            <a:ext cx="4974468" cy="2685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CDC8-F063-AF4E-B2A8-26614D0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C02D3-FBAB-DA40-9911-CE45FB13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008" y="1190729"/>
            <a:ext cx="7315449" cy="268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79FE4-7C57-5D48-9778-D2602D81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35477"/>
            <a:ext cx="4199178" cy="273362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07C51A-E2AD-2446-81BC-613B24A01EF5}"/>
              </a:ext>
            </a:extLst>
          </p:cNvPr>
          <p:cNvSpPr/>
          <p:nvPr/>
        </p:nvSpPr>
        <p:spPr>
          <a:xfrm>
            <a:off x="838200" y="440778"/>
            <a:ext cx="4018808" cy="86107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 err="1"/>
              <a:t>MultiQC</a:t>
            </a:r>
            <a:r>
              <a:rPr lang="en-GB" sz="4400" b="1" dirty="0"/>
              <a:t>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CC81C-0596-534C-8EAE-0DB6A5D7C074}"/>
              </a:ext>
            </a:extLst>
          </p:cNvPr>
          <p:cNvSpPr txBox="1"/>
          <p:nvPr/>
        </p:nvSpPr>
        <p:spPr>
          <a:xfrm>
            <a:off x="691316" y="1514503"/>
            <a:ext cx="41656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Summarises all kinds of reports: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FastQC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Trimming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Alignment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Feature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Even DEA</a:t>
            </a:r>
          </a:p>
        </p:txBody>
      </p:sp>
    </p:spTree>
    <p:extLst>
      <p:ext uri="{BB962C8B-B14F-4D97-AF65-F5344CB8AC3E}">
        <p14:creationId xmlns:p14="http://schemas.microsoft.com/office/powerpoint/2010/main" val="180607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42B45-56B8-8947-9A95-969F9455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DCE45-55C9-F944-9808-29EFCA20C5C4}"/>
              </a:ext>
            </a:extLst>
          </p:cNvPr>
          <p:cNvGrpSpPr/>
          <p:nvPr/>
        </p:nvGrpSpPr>
        <p:grpSpPr>
          <a:xfrm>
            <a:off x="1888176" y="2046153"/>
            <a:ext cx="814043" cy="493661"/>
            <a:chOff x="1888176" y="2046153"/>
            <a:chExt cx="814043" cy="49366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C2B17D2-C1F9-8444-8DC5-B59E26D2DF4D}"/>
                </a:ext>
              </a:extLst>
            </p:cNvPr>
            <p:cNvSpPr/>
            <p:nvPr/>
          </p:nvSpPr>
          <p:spPr>
            <a:xfrm>
              <a:off x="2309344" y="2441177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9703B-9D6D-6147-9030-443BB683FBD7}"/>
                </a:ext>
              </a:extLst>
            </p:cNvPr>
            <p:cNvSpPr/>
            <p:nvPr/>
          </p:nvSpPr>
          <p:spPr>
            <a:xfrm>
              <a:off x="1903851" y="2375963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46B4B23-3CC4-7742-A31F-17F2481EA938}"/>
                </a:ext>
              </a:extLst>
            </p:cNvPr>
            <p:cNvSpPr/>
            <p:nvPr/>
          </p:nvSpPr>
          <p:spPr>
            <a:xfrm>
              <a:off x="1888176" y="2494094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E83D9A9-0E5A-A54F-97C6-C5D942BBF933}"/>
                </a:ext>
              </a:extLst>
            </p:cNvPr>
            <p:cNvSpPr/>
            <p:nvPr/>
          </p:nvSpPr>
          <p:spPr>
            <a:xfrm>
              <a:off x="2336459" y="2046153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524C3E9-B816-014E-838E-8EBCFD9AC800}"/>
                </a:ext>
              </a:extLst>
            </p:cNvPr>
            <p:cNvSpPr/>
            <p:nvPr/>
          </p:nvSpPr>
          <p:spPr>
            <a:xfrm>
              <a:off x="2316209" y="23320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19571F7-1262-C54A-A3B5-D9368CF32125}"/>
                </a:ext>
              </a:extLst>
            </p:cNvPr>
            <p:cNvSpPr/>
            <p:nvPr/>
          </p:nvSpPr>
          <p:spPr>
            <a:xfrm>
              <a:off x="1938303" y="226239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7E86772-0FB6-314B-BC11-0CBE2F57CE77}"/>
                </a:ext>
              </a:extLst>
            </p:cNvPr>
            <p:cNvSpPr/>
            <p:nvPr/>
          </p:nvSpPr>
          <p:spPr>
            <a:xfrm>
              <a:off x="2334538" y="2211333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4DB5471-F1C2-A044-947F-2D1FD9F6EBF8}"/>
                </a:ext>
              </a:extLst>
            </p:cNvPr>
            <p:cNvSpPr/>
            <p:nvPr/>
          </p:nvSpPr>
          <p:spPr>
            <a:xfrm>
              <a:off x="1979760" y="213649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F442926-86E3-3D46-84FE-4D4DF30B34B3}"/>
              </a:ext>
            </a:extLst>
          </p:cNvPr>
          <p:cNvSpPr txBox="1"/>
          <p:nvPr/>
        </p:nvSpPr>
        <p:spPr>
          <a:xfrm>
            <a:off x="1731798" y="2695636"/>
            <a:ext cx="107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fastq</a:t>
            </a:r>
            <a:r>
              <a:rPr lang="en-GB" sz="1200" dirty="0"/>
              <a:t>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2C308-0D37-E246-A308-B9E080177991}"/>
              </a:ext>
            </a:extLst>
          </p:cNvPr>
          <p:cNvSpPr txBox="1"/>
          <p:nvPr/>
        </p:nvSpPr>
        <p:spPr>
          <a:xfrm>
            <a:off x="1794967" y="1490547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“raw” reads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C216D5-D20B-9748-9CE2-563D8A1A4488}"/>
              </a:ext>
            </a:extLst>
          </p:cNvPr>
          <p:cNvSpPr txBox="1"/>
          <p:nvPr/>
        </p:nvSpPr>
        <p:spPr>
          <a:xfrm>
            <a:off x="182156" y="1490547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Sequencer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57D1E39-7CA5-A24E-9A09-8D22CB67B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32" t="689" r="17691" b="628"/>
          <a:stretch/>
        </p:blipFill>
        <p:spPr>
          <a:xfrm>
            <a:off x="82863" y="1941785"/>
            <a:ext cx="1155898" cy="10094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2B773D-839C-3F4A-9525-110F71650C61}"/>
              </a:ext>
            </a:extLst>
          </p:cNvPr>
          <p:cNvSpPr txBox="1"/>
          <p:nvPr/>
        </p:nvSpPr>
        <p:spPr>
          <a:xfrm>
            <a:off x="5152799" y="1382825"/>
            <a:ext cx="141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Cleaned and trimmed reads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E333C6-8B7D-BD47-8EEE-B900D9021590}"/>
              </a:ext>
            </a:extLst>
          </p:cNvPr>
          <p:cNvGrpSpPr/>
          <p:nvPr/>
        </p:nvGrpSpPr>
        <p:grpSpPr>
          <a:xfrm>
            <a:off x="5455925" y="2057998"/>
            <a:ext cx="812122" cy="403316"/>
            <a:chOff x="3351216" y="2546199"/>
            <a:chExt cx="812122" cy="403316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9D03EB66-3143-A843-8309-A9F0FD85F8D5}"/>
                </a:ext>
              </a:extLst>
            </p:cNvPr>
            <p:cNvSpPr/>
            <p:nvPr/>
          </p:nvSpPr>
          <p:spPr>
            <a:xfrm>
              <a:off x="3351216" y="2903795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506DA7A-4C40-7A47-B92A-B4DF4F9FACB1}"/>
                </a:ext>
              </a:extLst>
            </p:cNvPr>
            <p:cNvSpPr/>
            <p:nvPr/>
          </p:nvSpPr>
          <p:spPr>
            <a:xfrm>
              <a:off x="3779249" y="2741800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C4B7D67-CABD-0144-B3D4-5D2066D54098}"/>
                </a:ext>
              </a:extLst>
            </p:cNvPr>
            <p:cNvSpPr/>
            <p:nvPr/>
          </p:nvSpPr>
          <p:spPr>
            <a:xfrm>
              <a:off x="3401343" y="26720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58103CB4-0D5F-8A40-B875-A0274EC560D6}"/>
                </a:ext>
              </a:extLst>
            </p:cNvPr>
            <p:cNvSpPr/>
            <p:nvPr/>
          </p:nvSpPr>
          <p:spPr>
            <a:xfrm>
              <a:off x="3797578" y="2621034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6CA2C92F-0C37-2C40-BA94-9B2072A53998}"/>
                </a:ext>
              </a:extLst>
            </p:cNvPr>
            <p:cNvSpPr/>
            <p:nvPr/>
          </p:nvSpPr>
          <p:spPr>
            <a:xfrm>
              <a:off x="3442800" y="25461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FF6FBC-2716-4B40-BA91-7BBCB1ECE858}"/>
              </a:ext>
            </a:extLst>
          </p:cNvPr>
          <p:cNvGrpSpPr/>
          <p:nvPr/>
        </p:nvGrpSpPr>
        <p:grpSpPr>
          <a:xfrm>
            <a:off x="7144283" y="301448"/>
            <a:ext cx="1828800" cy="829839"/>
            <a:chOff x="5079677" y="301448"/>
            <a:chExt cx="1828800" cy="8298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63B6E-C769-F14C-B82B-B8FD08424827}"/>
                </a:ext>
              </a:extLst>
            </p:cNvPr>
            <p:cNvSpPr txBox="1"/>
            <p:nvPr/>
          </p:nvSpPr>
          <p:spPr>
            <a:xfrm>
              <a:off x="5218192" y="301448"/>
              <a:ext cx="1551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Reference genome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4E310912-8C90-9E42-BBE0-0728B6295942}"/>
                </a:ext>
              </a:extLst>
            </p:cNvPr>
            <p:cNvSpPr/>
            <p:nvPr/>
          </p:nvSpPr>
          <p:spPr>
            <a:xfrm>
              <a:off x="5079677" y="701881"/>
              <a:ext cx="1828800" cy="773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EF3421-135C-FF45-BB64-010FEF039112}"/>
                </a:ext>
              </a:extLst>
            </p:cNvPr>
            <p:cNvSpPr txBox="1"/>
            <p:nvPr/>
          </p:nvSpPr>
          <p:spPr>
            <a:xfrm>
              <a:off x="5637345" y="854288"/>
              <a:ext cx="713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fasta</a:t>
              </a:r>
              <a:r>
                <a:rPr lang="en-GB" sz="1200" dirty="0"/>
                <a:t> file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4B115-4A84-824C-8130-8EDBD6813547}"/>
              </a:ext>
            </a:extLst>
          </p:cNvPr>
          <p:cNvGrpSpPr/>
          <p:nvPr/>
        </p:nvGrpSpPr>
        <p:grpSpPr>
          <a:xfrm>
            <a:off x="7106249" y="2077182"/>
            <a:ext cx="1828800" cy="294432"/>
            <a:chOff x="5181600" y="2077182"/>
            <a:chExt cx="1828800" cy="294432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6ED603B-A44A-054D-A505-7411C9CA4A75}"/>
                </a:ext>
              </a:extLst>
            </p:cNvPr>
            <p:cNvSpPr/>
            <p:nvPr/>
          </p:nvSpPr>
          <p:spPr>
            <a:xfrm>
              <a:off x="5181600" y="2294295"/>
              <a:ext cx="1828800" cy="773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6A1E0ACD-B466-8548-8674-4C85879F9203}"/>
                </a:ext>
              </a:extLst>
            </p:cNvPr>
            <p:cNvSpPr/>
            <p:nvPr/>
          </p:nvSpPr>
          <p:spPr>
            <a:xfrm>
              <a:off x="5266802" y="2229502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79625901-3785-874C-9DA6-E5CA00504101}"/>
                </a:ext>
              </a:extLst>
            </p:cNvPr>
            <p:cNvSpPr/>
            <p:nvPr/>
          </p:nvSpPr>
          <p:spPr>
            <a:xfrm>
              <a:off x="6599904" y="222612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FFBBE395-6F8F-E043-8D8F-C59FC7992823}"/>
                </a:ext>
              </a:extLst>
            </p:cNvPr>
            <p:cNvSpPr/>
            <p:nvPr/>
          </p:nvSpPr>
          <p:spPr>
            <a:xfrm>
              <a:off x="5372911" y="215642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E9C45958-E891-7E48-B6EB-90A6944160D5}"/>
                </a:ext>
              </a:extLst>
            </p:cNvPr>
            <p:cNvSpPr/>
            <p:nvPr/>
          </p:nvSpPr>
          <p:spPr>
            <a:xfrm>
              <a:off x="6524926" y="215201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7589A1F4-065E-504B-8F64-A22CD237D909}"/>
                </a:ext>
              </a:extLst>
            </p:cNvPr>
            <p:cNvSpPr/>
            <p:nvPr/>
          </p:nvSpPr>
          <p:spPr>
            <a:xfrm>
              <a:off x="5209093" y="2077182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8595C0EA-7671-374C-A0D6-51F42435844A}"/>
              </a:ext>
            </a:extLst>
          </p:cNvPr>
          <p:cNvSpPr txBox="1"/>
          <p:nvPr/>
        </p:nvSpPr>
        <p:spPr>
          <a:xfrm>
            <a:off x="7442700" y="2695636"/>
            <a:ext cx="115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SAM file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2B34BA-2BBB-D246-83DB-AE42A2C02802}"/>
              </a:ext>
            </a:extLst>
          </p:cNvPr>
          <p:cNvSpPr txBox="1"/>
          <p:nvPr/>
        </p:nvSpPr>
        <p:spPr>
          <a:xfrm>
            <a:off x="7442700" y="1490547"/>
            <a:ext cx="117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Aligned reads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384C0C-B1B3-3448-BA80-832F8BB3EFA9}"/>
              </a:ext>
            </a:extLst>
          </p:cNvPr>
          <p:cNvSpPr txBox="1"/>
          <p:nvPr/>
        </p:nvSpPr>
        <p:spPr>
          <a:xfrm>
            <a:off x="5322415" y="2695636"/>
            <a:ext cx="107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fastq</a:t>
            </a:r>
            <a:r>
              <a:rPr lang="en-GB" sz="1200" dirty="0"/>
              <a:t> file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7AF16A1-A36F-E64B-B372-A101A883D47B}"/>
              </a:ext>
            </a:extLst>
          </p:cNvPr>
          <p:cNvCxnSpPr/>
          <p:nvPr/>
        </p:nvCxnSpPr>
        <p:spPr>
          <a:xfrm>
            <a:off x="1399592" y="2226128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ABC29BF-83FC-4441-A80E-A9FDC1EB0FF6}"/>
              </a:ext>
            </a:extLst>
          </p:cNvPr>
          <p:cNvCxnSpPr/>
          <p:nvPr/>
        </p:nvCxnSpPr>
        <p:spPr>
          <a:xfrm>
            <a:off x="4931007" y="2239985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1A3AAC3-E6FE-F646-A5C3-E88CE08BEB2E}"/>
              </a:ext>
            </a:extLst>
          </p:cNvPr>
          <p:cNvCxnSpPr/>
          <p:nvPr/>
        </p:nvCxnSpPr>
        <p:spPr>
          <a:xfrm>
            <a:off x="6483771" y="2239984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2592071-E3A8-0A4C-BBFC-438C9AB162A7}"/>
              </a:ext>
            </a:extLst>
          </p:cNvPr>
          <p:cNvCxnSpPr>
            <a:cxnSpLocks/>
          </p:cNvCxnSpPr>
          <p:nvPr/>
        </p:nvCxnSpPr>
        <p:spPr>
          <a:xfrm rot="5400000">
            <a:off x="7878622" y="1336225"/>
            <a:ext cx="39319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28D0BC-44C2-FB43-BAF1-A9FC117A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98" y="4348833"/>
            <a:ext cx="2474294" cy="1336012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038208A-6B93-2E46-85D1-74AF57641143}"/>
              </a:ext>
            </a:extLst>
          </p:cNvPr>
          <p:cNvSpPr txBox="1"/>
          <p:nvPr/>
        </p:nvSpPr>
        <p:spPr>
          <a:xfrm>
            <a:off x="507775" y="4000405"/>
            <a:ext cx="172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Quality control check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20FC73-3FF5-1F43-A766-2E18DD554E66}"/>
              </a:ext>
            </a:extLst>
          </p:cNvPr>
          <p:cNvSpPr txBox="1"/>
          <p:nvPr/>
        </p:nvSpPr>
        <p:spPr>
          <a:xfrm>
            <a:off x="742275" y="5864741"/>
            <a:ext cx="115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MultiQC</a:t>
            </a:r>
            <a:r>
              <a:rPr lang="en-GB" sz="1200" dirty="0"/>
              <a:t> report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714B4D5-F718-754A-9E0F-DB8F8BDF154F}"/>
              </a:ext>
            </a:extLst>
          </p:cNvPr>
          <p:cNvSpPr txBox="1"/>
          <p:nvPr/>
        </p:nvSpPr>
        <p:spPr>
          <a:xfrm>
            <a:off x="4128979" y="3642048"/>
            <a:ext cx="141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Read count table</a:t>
            </a:r>
          </a:p>
        </p:txBody>
      </p:sp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B0A07493-63FD-984B-A627-179FEFA9E996}"/>
              </a:ext>
            </a:extLst>
          </p:cNvPr>
          <p:cNvGraphicFramePr>
            <a:graphicFrameLocks noGrp="1"/>
          </p:cNvGraphicFramePr>
          <p:nvPr/>
        </p:nvGraphicFramePr>
        <p:xfrm>
          <a:off x="3430442" y="4089248"/>
          <a:ext cx="29221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58">
                  <a:extLst>
                    <a:ext uri="{9D8B030D-6E8A-4147-A177-3AD203B41FA5}">
                      <a16:colId xmlns:a16="http://schemas.microsoft.com/office/drawing/2014/main" val="718993216"/>
                    </a:ext>
                  </a:extLst>
                </a:gridCol>
                <a:gridCol w="974058">
                  <a:extLst>
                    <a:ext uri="{9D8B030D-6E8A-4147-A177-3AD203B41FA5}">
                      <a16:colId xmlns:a16="http://schemas.microsoft.com/office/drawing/2014/main" val="4246443102"/>
                    </a:ext>
                  </a:extLst>
                </a:gridCol>
                <a:gridCol w="974058">
                  <a:extLst>
                    <a:ext uri="{9D8B030D-6E8A-4147-A177-3AD203B41FA5}">
                      <a16:colId xmlns:a16="http://schemas.microsoft.com/office/drawing/2014/main" val="414999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Cell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96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43007"/>
                  </a:ext>
                </a:extLst>
              </a:tr>
            </a:tbl>
          </a:graphicData>
        </a:graphic>
      </p:graphicFrame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FEA49EC-1310-EE4A-8CB6-2575A164B793}"/>
              </a:ext>
            </a:extLst>
          </p:cNvPr>
          <p:cNvCxnSpPr>
            <a:cxnSpLocks/>
          </p:cNvCxnSpPr>
          <p:nvPr/>
        </p:nvCxnSpPr>
        <p:spPr>
          <a:xfrm>
            <a:off x="1345770" y="3238367"/>
            <a:ext cx="0" cy="38126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7300890-466B-3444-BFD3-ED554CA8A703}"/>
              </a:ext>
            </a:extLst>
          </p:cNvPr>
          <p:cNvCxnSpPr>
            <a:cxnSpLocks/>
          </p:cNvCxnSpPr>
          <p:nvPr/>
        </p:nvCxnSpPr>
        <p:spPr>
          <a:xfrm>
            <a:off x="1309036" y="3243696"/>
            <a:ext cx="676618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947553-92F1-0942-BE30-533948EE40E4}"/>
              </a:ext>
            </a:extLst>
          </p:cNvPr>
          <p:cNvCxnSpPr>
            <a:cxnSpLocks/>
          </p:cNvCxnSpPr>
          <p:nvPr/>
        </p:nvCxnSpPr>
        <p:spPr>
          <a:xfrm flipV="1">
            <a:off x="2248800" y="2984433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EC4F586-C212-224E-9548-0E57EE4D85D0}"/>
              </a:ext>
            </a:extLst>
          </p:cNvPr>
          <p:cNvCxnSpPr>
            <a:cxnSpLocks/>
          </p:cNvCxnSpPr>
          <p:nvPr/>
        </p:nvCxnSpPr>
        <p:spPr>
          <a:xfrm flipV="1">
            <a:off x="5814568" y="2953625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F2F331E-C2AD-BE40-86FE-842272DA34AD}"/>
              </a:ext>
            </a:extLst>
          </p:cNvPr>
          <p:cNvCxnSpPr>
            <a:cxnSpLocks/>
          </p:cNvCxnSpPr>
          <p:nvPr/>
        </p:nvCxnSpPr>
        <p:spPr>
          <a:xfrm flipV="1">
            <a:off x="8040200" y="2985707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2F06CF-55C2-C24A-8BC3-4D1175AA917B}"/>
              </a:ext>
            </a:extLst>
          </p:cNvPr>
          <p:cNvSpPr/>
          <p:nvPr/>
        </p:nvSpPr>
        <p:spPr>
          <a:xfrm>
            <a:off x="712518" y="301447"/>
            <a:ext cx="2792613" cy="82983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Workflow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8F9DA4E-5631-904C-AFE7-36C20A85CA93}"/>
              </a:ext>
            </a:extLst>
          </p:cNvPr>
          <p:cNvCxnSpPr/>
          <p:nvPr/>
        </p:nvCxnSpPr>
        <p:spPr>
          <a:xfrm>
            <a:off x="2849679" y="2285258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A058EB5-FF5F-5140-9694-3D1E555A7957}"/>
              </a:ext>
            </a:extLst>
          </p:cNvPr>
          <p:cNvSpPr txBox="1"/>
          <p:nvPr/>
        </p:nvSpPr>
        <p:spPr>
          <a:xfrm>
            <a:off x="3482197" y="1372384"/>
            <a:ext cx="120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Extract cell barcode/UMI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998CD40-DC63-E04A-8C05-AD38E3E64DAA}"/>
              </a:ext>
            </a:extLst>
          </p:cNvPr>
          <p:cNvSpPr/>
          <p:nvPr/>
        </p:nvSpPr>
        <p:spPr>
          <a:xfrm>
            <a:off x="3514756" y="2198702"/>
            <a:ext cx="1080000" cy="4572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788D9ED-135F-E64F-8FB5-BD986F165C93}"/>
              </a:ext>
            </a:extLst>
          </p:cNvPr>
          <p:cNvSpPr/>
          <p:nvPr/>
        </p:nvSpPr>
        <p:spPr>
          <a:xfrm>
            <a:off x="3514756" y="2198702"/>
            <a:ext cx="360000" cy="45720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EB46C3-7EBF-CA43-82A0-B61E38817EE4}"/>
              </a:ext>
            </a:extLst>
          </p:cNvPr>
          <p:cNvSpPr/>
          <p:nvPr/>
        </p:nvSpPr>
        <p:spPr>
          <a:xfrm>
            <a:off x="3876756" y="2198702"/>
            <a:ext cx="180000" cy="45720"/>
          </a:xfrm>
          <a:prstGeom prst="round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2C533-EC95-0740-8ECB-B27AD9929A68}"/>
              </a:ext>
            </a:extLst>
          </p:cNvPr>
          <p:cNvSpPr txBox="1"/>
          <p:nvPr/>
        </p:nvSpPr>
        <p:spPr>
          <a:xfrm>
            <a:off x="3074272" y="2499579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Cell-barcode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74423-80D9-8947-8E01-83888E50F32B}"/>
              </a:ext>
            </a:extLst>
          </p:cNvPr>
          <p:cNvSpPr txBox="1"/>
          <p:nvPr/>
        </p:nvSpPr>
        <p:spPr>
          <a:xfrm>
            <a:off x="3774646" y="2388626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UMI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F7D97EF-7175-9D4F-853E-446AA1DC74A1}"/>
              </a:ext>
            </a:extLst>
          </p:cNvPr>
          <p:cNvSpPr txBox="1"/>
          <p:nvPr/>
        </p:nvSpPr>
        <p:spPr>
          <a:xfrm>
            <a:off x="4080973" y="2511736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Transcript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A2A0C-604B-364A-81EE-368E8C656BC9}"/>
              </a:ext>
            </a:extLst>
          </p:cNvPr>
          <p:cNvCxnSpPr>
            <a:stCxn id="70" idx="2"/>
            <a:endCxn id="7" idx="0"/>
          </p:cNvCxnSpPr>
          <p:nvPr/>
        </p:nvCxnSpPr>
        <p:spPr>
          <a:xfrm flipH="1">
            <a:off x="3494420" y="2244422"/>
            <a:ext cx="200336" cy="2551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3E1D71-187D-F34B-8361-342DD8130B01}"/>
              </a:ext>
            </a:extLst>
          </p:cNvPr>
          <p:cNvCxnSpPr>
            <a:cxnSpLocks/>
            <a:stCxn id="71" idx="2"/>
            <a:endCxn id="8" idx="0"/>
          </p:cNvCxnSpPr>
          <p:nvPr/>
        </p:nvCxnSpPr>
        <p:spPr>
          <a:xfrm>
            <a:off x="3966756" y="2244422"/>
            <a:ext cx="11632" cy="1442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5A4A7E9-CFC1-4747-931F-109E4C91BBD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325838" y="2262398"/>
            <a:ext cx="109559" cy="24933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528AF5-002F-E64E-A695-E8E15884374D}"/>
              </a:ext>
            </a:extLst>
          </p:cNvPr>
          <p:cNvSpPr txBox="1"/>
          <p:nvPr/>
        </p:nvSpPr>
        <p:spPr>
          <a:xfrm>
            <a:off x="9048128" y="2676656"/>
            <a:ext cx="238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Demultiplexing/Deduplication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2B3A28-655C-F041-AB1A-655907E4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150"/>
          <a:stretch/>
        </p:blipFill>
        <p:spPr>
          <a:xfrm>
            <a:off x="8720982" y="2984433"/>
            <a:ext cx="2522435" cy="3079011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E6E41D8-9134-3840-BA17-92DCB50D0A8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048128" y="2253599"/>
            <a:ext cx="1191480" cy="423057"/>
          </a:xfrm>
          <a:prstGeom prst="bentConnector2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0E6713C-BC37-D04B-A502-6937DA66FD1C}"/>
              </a:ext>
            </a:extLst>
          </p:cNvPr>
          <p:cNvCxnSpPr>
            <a:cxnSpLocks/>
          </p:cNvCxnSpPr>
          <p:nvPr/>
        </p:nvCxnSpPr>
        <p:spPr>
          <a:xfrm flipH="1">
            <a:off x="6541190" y="4679427"/>
            <a:ext cx="2244260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4CC01C-3254-3C4A-B912-B9F1DA824AB6}"/>
              </a:ext>
            </a:extLst>
          </p:cNvPr>
          <p:cNvSpPr/>
          <p:nvPr/>
        </p:nvSpPr>
        <p:spPr>
          <a:xfrm>
            <a:off x="11024315" y="3181082"/>
            <a:ext cx="329485" cy="131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5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8F91-4315-A84F-81CC-A2309DAE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939" y="320675"/>
            <a:ext cx="2257301" cy="1325563"/>
          </a:xfrm>
        </p:spPr>
        <p:txBody>
          <a:bodyPr>
            <a:normAutofit/>
          </a:bodyPr>
          <a:lstStyle/>
          <a:p>
            <a:r>
              <a:rPr lang="en-GB" dirty="0"/>
              <a:t>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8F570-366F-024A-A296-9050B848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Bioinformatics community for curated pipelines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Completely reproducible, following gold standards and easy to implement</a:t>
            </a:r>
          </a:p>
          <a:p>
            <a:endParaRPr lang="en-GB" dirty="0"/>
          </a:p>
          <a:p>
            <a:r>
              <a:rPr lang="en-GB" dirty="0"/>
              <a:t>More and more pipelines are being introduced and updated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37883-0128-BF46-947A-539DF5E4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2AE5E-5034-FD4A-9903-6E906A3C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441" y="511926"/>
            <a:ext cx="3138477" cy="816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4C0867-9BDB-9840-B1F1-A668A879BECD}"/>
              </a:ext>
            </a:extLst>
          </p:cNvPr>
          <p:cNvSpPr/>
          <p:nvPr/>
        </p:nvSpPr>
        <p:spPr>
          <a:xfrm>
            <a:off x="1908810" y="2368635"/>
            <a:ext cx="3348990" cy="8309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Bulk </a:t>
            </a:r>
            <a:r>
              <a:rPr lang="en-GB" sz="2400" dirty="0" err="1"/>
              <a:t>RNAseq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Single Cell </a:t>
            </a:r>
            <a:r>
              <a:rPr lang="en-GB" sz="2400" dirty="0" err="1"/>
              <a:t>RNAseq</a:t>
            </a:r>
            <a:r>
              <a:rPr lang="en-GB" sz="24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1689F-DCC5-4248-B674-FC4D9F059D96}"/>
              </a:ext>
            </a:extLst>
          </p:cNvPr>
          <p:cNvSpPr/>
          <p:nvPr/>
        </p:nvSpPr>
        <p:spPr>
          <a:xfrm>
            <a:off x="5676900" y="2368635"/>
            <a:ext cx="6096000" cy="1200329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ATACseq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ChIPseq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HICseq</a:t>
            </a: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A083C-801B-1146-AFD2-6FF85D13A1F7}"/>
              </a:ext>
            </a:extLst>
          </p:cNvPr>
          <p:cNvSpPr/>
          <p:nvPr/>
        </p:nvSpPr>
        <p:spPr>
          <a:xfrm>
            <a:off x="309921" y="6176963"/>
            <a:ext cx="256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nf-co.re</a:t>
            </a:r>
            <a:r>
              <a:rPr lang="en-GB" dirty="0">
                <a:hlinkClick r:id="rId4"/>
              </a:rPr>
              <a:t>/pipelines</a:t>
            </a:r>
            <a:endParaRPr lang="en-GB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F4C97A-0109-B34B-8576-B03853EC9E95}"/>
              </a:ext>
            </a:extLst>
          </p:cNvPr>
          <p:cNvSpPr/>
          <p:nvPr/>
        </p:nvSpPr>
        <p:spPr>
          <a:xfrm>
            <a:off x="838200" y="551695"/>
            <a:ext cx="5557653" cy="82983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Summarised Workflow</a:t>
            </a:r>
          </a:p>
        </p:txBody>
      </p:sp>
    </p:spTree>
    <p:extLst>
      <p:ext uri="{BB962C8B-B14F-4D97-AF65-F5344CB8AC3E}">
        <p14:creationId xmlns:p14="http://schemas.microsoft.com/office/powerpoint/2010/main" val="12912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7E69EB-FD69-DA4F-8774-0BB629876613}"/>
              </a:ext>
            </a:extLst>
          </p:cNvPr>
          <p:cNvSpPr/>
          <p:nvPr/>
        </p:nvSpPr>
        <p:spPr>
          <a:xfrm>
            <a:off x="4920342" y="3980344"/>
            <a:ext cx="2588277" cy="6608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Read</a:t>
            </a:r>
            <a:r>
              <a:rPr lang="en-GB" sz="2400" b="1" dirty="0"/>
              <a:t> </a:t>
            </a:r>
            <a:r>
              <a:rPr lang="en-GB" sz="2800" b="1" dirty="0"/>
              <a:t>alignment</a:t>
            </a:r>
            <a:endParaRPr lang="en-GB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9F291-3B26-D940-99AE-899B36EE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23598" cy="1325563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34AB15-9C89-A54F-A429-6CCC97A298C3}"/>
              </a:ext>
            </a:extLst>
          </p:cNvPr>
          <p:cNvSpPr/>
          <p:nvPr/>
        </p:nvSpPr>
        <p:spPr>
          <a:xfrm rot="5400000">
            <a:off x="2228732" y="3701274"/>
            <a:ext cx="4223720" cy="3203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EDA69E-CD98-5548-982B-7612DFB13859}"/>
              </a:ext>
            </a:extLst>
          </p:cNvPr>
          <p:cNvSpPr/>
          <p:nvPr/>
        </p:nvSpPr>
        <p:spPr>
          <a:xfrm>
            <a:off x="4942312" y="1739620"/>
            <a:ext cx="2030352" cy="6608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File formats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63BFEA-8F6B-F044-8E71-7299415F0FCB}"/>
              </a:ext>
            </a:extLst>
          </p:cNvPr>
          <p:cNvSpPr/>
          <p:nvPr/>
        </p:nvSpPr>
        <p:spPr>
          <a:xfrm>
            <a:off x="4920342" y="2888378"/>
            <a:ext cx="3614421" cy="6608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Trimming and filtering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30CFD4-4321-E544-8652-07C769720747}"/>
              </a:ext>
            </a:extLst>
          </p:cNvPr>
          <p:cNvSpPr/>
          <p:nvPr/>
        </p:nvSpPr>
        <p:spPr>
          <a:xfrm>
            <a:off x="4942311" y="5072310"/>
            <a:ext cx="2913002" cy="6608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Read count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0FBB5-F449-4048-9F9F-5A97604E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2</a:t>
            </a:fld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546D8-D5F2-B04F-B7FD-08A8F783FF09}"/>
              </a:ext>
            </a:extLst>
          </p:cNvPr>
          <p:cNvSpPr/>
          <p:nvPr/>
        </p:nvSpPr>
        <p:spPr>
          <a:xfrm>
            <a:off x="9303262" y="3877016"/>
            <a:ext cx="2566308" cy="660832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Quality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5ACF3-BDFD-B54F-82DC-8C5C89145A02}"/>
              </a:ext>
            </a:extLst>
          </p:cNvPr>
          <p:cNvSpPr txBox="1"/>
          <p:nvPr/>
        </p:nvSpPr>
        <p:spPr>
          <a:xfrm>
            <a:off x="1715273" y="2983922"/>
            <a:ext cx="22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err="1"/>
              <a:t>Cutadapt</a:t>
            </a:r>
            <a:r>
              <a:rPr lang="en-GB" dirty="0"/>
              <a:t>/Trim Galore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5C455-03A8-3E48-9DD9-EFBEF7E85155}"/>
              </a:ext>
            </a:extLst>
          </p:cNvPr>
          <p:cNvSpPr txBox="1"/>
          <p:nvPr/>
        </p:nvSpPr>
        <p:spPr>
          <a:xfrm>
            <a:off x="879110" y="4121016"/>
            <a:ext cx="305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STAR/Bowtie2/Salmon/</a:t>
            </a:r>
            <a:r>
              <a:rPr lang="en-GB" dirty="0" err="1"/>
              <a:t>Kallisto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F8320-84A0-9A40-9A42-BF42A25EBA9F}"/>
              </a:ext>
            </a:extLst>
          </p:cNvPr>
          <p:cNvSpPr txBox="1"/>
          <p:nvPr/>
        </p:nvSpPr>
        <p:spPr>
          <a:xfrm>
            <a:off x="9788055" y="4630775"/>
            <a:ext cx="176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FastQC</a:t>
            </a:r>
            <a:r>
              <a:rPr lang="en-GB" dirty="0"/>
              <a:t>/</a:t>
            </a:r>
            <a:r>
              <a:rPr lang="en-GB" dirty="0" err="1"/>
              <a:t>MultiQC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A41A5-0BF3-F648-821D-0D59F0F40CE8}"/>
              </a:ext>
            </a:extLst>
          </p:cNvPr>
          <p:cNvSpPr txBox="1"/>
          <p:nvPr/>
        </p:nvSpPr>
        <p:spPr>
          <a:xfrm>
            <a:off x="195627" y="5182679"/>
            <a:ext cx="374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START/Salmon/</a:t>
            </a:r>
            <a:r>
              <a:rPr lang="en-GB" dirty="0" err="1"/>
              <a:t>Kallisto</a:t>
            </a:r>
            <a:r>
              <a:rPr lang="en-GB" dirty="0"/>
              <a:t>/</a:t>
            </a:r>
            <a:r>
              <a:rPr lang="en-GB" dirty="0" err="1"/>
              <a:t>FeatureCounts</a:t>
            </a:r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338B5D-ACD7-B849-8E5B-273DDD4D2B89}"/>
              </a:ext>
            </a:extLst>
          </p:cNvPr>
          <p:cNvSpPr/>
          <p:nvPr/>
        </p:nvSpPr>
        <p:spPr>
          <a:xfrm>
            <a:off x="8408812" y="2521960"/>
            <a:ext cx="677259" cy="3451328"/>
          </a:xfrm>
          <a:prstGeom prst="rightBrace">
            <a:avLst>
              <a:gd name="adj1" fmla="val 25868"/>
              <a:gd name="adj2" fmla="val 48656"/>
            </a:avLst>
          </a:prstGeom>
          <a:ln w="76200"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60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7E69EB-FD69-DA4F-8774-0BB629876613}"/>
              </a:ext>
            </a:extLst>
          </p:cNvPr>
          <p:cNvSpPr/>
          <p:nvPr/>
        </p:nvSpPr>
        <p:spPr>
          <a:xfrm>
            <a:off x="4920342" y="3462429"/>
            <a:ext cx="2588277" cy="6608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Read</a:t>
            </a:r>
            <a:r>
              <a:rPr lang="en-GB" sz="2400" b="1" dirty="0"/>
              <a:t> </a:t>
            </a:r>
            <a:r>
              <a:rPr lang="en-GB" sz="2800" b="1" dirty="0"/>
              <a:t>alignment</a:t>
            </a:r>
            <a:endParaRPr lang="en-GB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9F291-3B26-D940-99AE-899B36EE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17" y="141122"/>
            <a:ext cx="5930735" cy="1325563"/>
          </a:xfrm>
        </p:spPr>
        <p:txBody>
          <a:bodyPr>
            <a:normAutofit/>
          </a:bodyPr>
          <a:lstStyle/>
          <a:p>
            <a:r>
              <a:rPr lang="en-GB" dirty="0"/>
              <a:t>Agenda. </a:t>
            </a: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34AB15-9C89-A54F-A429-6CCC97A298C3}"/>
              </a:ext>
            </a:extLst>
          </p:cNvPr>
          <p:cNvSpPr/>
          <p:nvPr/>
        </p:nvSpPr>
        <p:spPr>
          <a:xfrm rot="5400000">
            <a:off x="1947714" y="3752764"/>
            <a:ext cx="4785756" cy="3203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EDA69E-CD98-5548-982B-7612DFB13859}"/>
              </a:ext>
            </a:extLst>
          </p:cNvPr>
          <p:cNvSpPr/>
          <p:nvPr/>
        </p:nvSpPr>
        <p:spPr>
          <a:xfrm>
            <a:off x="4920342" y="1520040"/>
            <a:ext cx="2030352" cy="6608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File formats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63BFEA-8F6B-F044-8E71-7299415F0FCB}"/>
              </a:ext>
            </a:extLst>
          </p:cNvPr>
          <p:cNvSpPr/>
          <p:nvPr/>
        </p:nvSpPr>
        <p:spPr>
          <a:xfrm>
            <a:off x="4920342" y="2491235"/>
            <a:ext cx="3614421" cy="6608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Trimming and filtering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30CFD4-4321-E544-8652-07C769720747}"/>
              </a:ext>
            </a:extLst>
          </p:cNvPr>
          <p:cNvSpPr/>
          <p:nvPr/>
        </p:nvSpPr>
        <p:spPr>
          <a:xfrm>
            <a:off x="4942311" y="5404818"/>
            <a:ext cx="2913002" cy="6608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Read count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0FBB5-F449-4048-9F9F-5A97604E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3</a:t>
            </a:fld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0546D8-D5F2-B04F-B7FD-08A8F783FF09}"/>
              </a:ext>
            </a:extLst>
          </p:cNvPr>
          <p:cNvSpPr/>
          <p:nvPr/>
        </p:nvSpPr>
        <p:spPr>
          <a:xfrm>
            <a:off x="9220135" y="3912918"/>
            <a:ext cx="2566308" cy="660832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Quality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5ACF3-BDFD-B54F-82DC-8C5C89145A02}"/>
              </a:ext>
            </a:extLst>
          </p:cNvPr>
          <p:cNvSpPr txBox="1"/>
          <p:nvPr/>
        </p:nvSpPr>
        <p:spPr>
          <a:xfrm>
            <a:off x="1677117" y="2617156"/>
            <a:ext cx="22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err="1"/>
              <a:t>Cutadapt</a:t>
            </a:r>
            <a:r>
              <a:rPr lang="en-GB" dirty="0"/>
              <a:t>/Trim Galore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F8320-84A0-9A40-9A42-BF42A25EBA9F}"/>
              </a:ext>
            </a:extLst>
          </p:cNvPr>
          <p:cNvSpPr txBox="1"/>
          <p:nvPr/>
        </p:nvSpPr>
        <p:spPr>
          <a:xfrm>
            <a:off x="9592548" y="4718050"/>
            <a:ext cx="176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FastQC</a:t>
            </a:r>
            <a:r>
              <a:rPr lang="en-GB" dirty="0"/>
              <a:t>/</a:t>
            </a:r>
            <a:r>
              <a:rPr lang="en-GB" dirty="0" err="1"/>
              <a:t>MultiQC</a:t>
            </a:r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338B5D-ACD7-B849-8E5B-273DDD4D2B89}"/>
              </a:ext>
            </a:extLst>
          </p:cNvPr>
          <p:cNvSpPr/>
          <p:nvPr/>
        </p:nvSpPr>
        <p:spPr>
          <a:xfrm>
            <a:off x="8408812" y="2303812"/>
            <a:ext cx="677259" cy="4001984"/>
          </a:xfrm>
          <a:prstGeom prst="rightBrace">
            <a:avLst>
              <a:gd name="adj1" fmla="val 25868"/>
              <a:gd name="adj2" fmla="val 48656"/>
            </a:avLst>
          </a:prstGeom>
          <a:ln w="76200">
            <a:solidFill>
              <a:schemeClr val="tx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558332-CEE8-3249-88EF-6FBFD5AED881}"/>
              </a:ext>
            </a:extLst>
          </p:cNvPr>
          <p:cNvSpPr/>
          <p:nvPr/>
        </p:nvSpPr>
        <p:spPr>
          <a:xfrm>
            <a:off x="4920341" y="4433623"/>
            <a:ext cx="2588277" cy="6608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Demultiplexing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1FBD7-7830-014D-8230-39428EC119FD}"/>
              </a:ext>
            </a:extLst>
          </p:cNvPr>
          <p:cNvSpPr txBox="1"/>
          <p:nvPr/>
        </p:nvSpPr>
        <p:spPr>
          <a:xfrm>
            <a:off x="1721977" y="4536529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STARSolo</a:t>
            </a:r>
            <a:endParaRPr lang="en-GB" dirty="0"/>
          </a:p>
          <a:p>
            <a:r>
              <a:rPr lang="en-GB" dirty="0" err="1"/>
              <a:t>CellRanger</a:t>
            </a:r>
            <a:endParaRPr lang="en-GB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C185E43-D245-8046-BE2E-2D1D97BE95D8}"/>
              </a:ext>
            </a:extLst>
          </p:cNvPr>
          <p:cNvSpPr/>
          <p:nvPr/>
        </p:nvSpPr>
        <p:spPr>
          <a:xfrm flipH="1">
            <a:off x="3008868" y="3462428"/>
            <a:ext cx="463302" cy="2748365"/>
          </a:xfrm>
          <a:prstGeom prst="rightBrace">
            <a:avLst>
              <a:gd name="adj1" fmla="val 25868"/>
              <a:gd name="adj2" fmla="val 4865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22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442B45-56B8-8947-9A95-969F9455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DCE45-55C9-F944-9808-29EFCA20C5C4}"/>
              </a:ext>
            </a:extLst>
          </p:cNvPr>
          <p:cNvGrpSpPr/>
          <p:nvPr/>
        </p:nvGrpSpPr>
        <p:grpSpPr>
          <a:xfrm>
            <a:off x="1888176" y="2046153"/>
            <a:ext cx="814043" cy="493661"/>
            <a:chOff x="1888176" y="2046153"/>
            <a:chExt cx="814043" cy="49366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C2B17D2-C1F9-8444-8DC5-B59E26D2DF4D}"/>
                </a:ext>
              </a:extLst>
            </p:cNvPr>
            <p:cNvSpPr/>
            <p:nvPr/>
          </p:nvSpPr>
          <p:spPr>
            <a:xfrm>
              <a:off x="2309344" y="2441177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B49703B-9D6D-6147-9030-443BB683FBD7}"/>
                </a:ext>
              </a:extLst>
            </p:cNvPr>
            <p:cNvSpPr/>
            <p:nvPr/>
          </p:nvSpPr>
          <p:spPr>
            <a:xfrm>
              <a:off x="1903851" y="2375963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46B4B23-3CC4-7742-A31F-17F2481EA938}"/>
                </a:ext>
              </a:extLst>
            </p:cNvPr>
            <p:cNvSpPr/>
            <p:nvPr/>
          </p:nvSpPr>
          <p:spPr>
            <a:xfrm>
              <a:off x="1888176" y="2494094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E83D9A9-0E5A-A54F-97C6-C5D942BBF933}"/>
                </a:ext>
              </a:extLst>
            </p:cNvPr>
            <p:cNvSpPr/>
            <p:nvPr/>
          </p:nvSpPr>
          <p:spPr>
            <a:xfrm>
              <a:off x="2336459" y="2046153"/>
              <a:ext cx="365760" cy="45720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524C3E9-B816-014E-838E-8EBCFD9AC800}"/>
                </a:ext>
              </a:extLst>
            </p:cNvPr>
            <p:cNvSpPr/>
            <p:nvPr/>
          </p:nvSpPr>
          <p:spPr>
            <a:xfrm>
              <a:off x="2316209" y="23320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19571F7-1262-C54A-A3B5-D9368CF32125}"/>
                </a:ext>
              </a:extLst>
            </p:cNvPr>
            <p:cNvSpPr/>
            <p:nvPr/>
          </p:nvSpPr>
          <p:spPr>
            <a:xfrm>
              <a:off x="1938303" y="226239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7E86772-0FB6-314B-BC11-0CBE2F57CE77}"/>
                </a:ext>
              </a:extLst>
            </p:cNvPr>
            <p:cNvSpPr/>
            <p:nvPr/>
          </p:nvSpPr>
          <p:spPr>
            <a:xfrm>
              <a:off x="2334538" y="2211333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4DB5471-F1C2-A044-947F-2D1FD9F6EBF8}"/>
                </a:ext>
              </a:extLst>
            </p:cNvPr>
            <p:cNvSpPr/>
            <p:nvPr/>
          </p:nvSpPr>
          <p:spPr>
            <a:xfrm>
              <a:off x="1979760" y="213649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F442926-86E3-3D46-84FE-4D4DF30B34B3}"/>
              </a:ext>
            </a:extLst>
          </p:cNvPr>
          <p:cNvSpPr txBox="1"/>
          <p:nvPr/>
        </p:nvSpPr>
        <p:spPr>
          <a:xfrm>
            <a:off x="1731798" y="2695636"/>
            <a:ext cx="107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fastq</a:t>
            </a:r>
            <a:r>
              <a:rPr lang="en-GB" sz="1200" dirty="0"/>
              <a:t>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2C308-0D37-E246-A308-B9E080177991}"/>
              </a:ext>
            </a:extLst>
          </p:cNvPr>
          <p:cNvSpPr txBox="1"/>
          <p:nvPr/>
        </p:nvSpPr>
        <p:spPr>
          <a:xfrm>
            <a:off x="1794967" y="1490547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“raw” reads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C216D5-D20B-9748-9CE2-563D8A1A4488}"/>
              </a:ext>
            </a:extLst>
          </p:cNvPr>
          <p:cNvSpPr txBox="1"/>
          <p:nvPr/>
        </p:nvSpPr>
        <p:spPr>
          <a:xfrm>
            <a:off x="182156" y="1490547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Sequencer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57D1E39-7CA5-A24E-9A09-8D22CB67B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32" t="689" r="17691" b="628"/>
          <a:stretch/>
        </p:blipFill>
        <p:spPr>
          <a:xfrm>
            <a:off x="82863" y="1941785"/>
            <a:ext cx="1155898" cy="10094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2B773D-839C-3F4A-9525-110F71650C61}"/>
              </a:ext>
            </a:extLst>
          </p:cNvPr>
          <p:cNvSpPr txBox="1"/>
          <p:nvPr/>
        </p:nvSpPr>
        <p:spPr>
          <a:xfrm>
            <a:off x="5152799" y="1382825"/>
            <a:ext cx="141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Cleaned and trimmed reads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E333C6-8B7D-BD47-8EEE-B900D9021590}"/>
              </a:ext>
            </a:extLst>
          </p:cNvPr>
          <p:cNvGrpSpPr/>
          <p:nvPr/>
        </p:nvGrpSpPr>
        <p:grpSpPr>
          <a:xfrm>
            <a:off x="5455925" y="2057998"/>
            <a:ext cx="812122" cy="403316"/>
            <a:chOff x="3351216" y="2546199"/>
            <a:chExt cx="812122" cy="403316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9D03EB66-3143-A843-8309-A9F0FD85F8D5}"/>
                </a:ext>
              </a:extLst>
            </p:cNvPr>
            <p:cNvSpPr/>
            <p:nvPr/>
          </p:nvSpPr>
          <p:spPr>
            <a:xfrm>
              <a:off x="3351216" y="2903795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506DA7A-4C40-7A47-B92A-B4DF4F9FACB1}"/>
                </a:ext>
              </a:extLst>
            </p:cNvPr>
            <p:cNvSpPr/>
            <p:nvPr/>
          </p:nvSpPr>
          <p:spPr>
            <a:xfrm>
              <a:off x="3779249" y="2741800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C4B7D67-CABD-0144-B3D4-5D2066D54098}"/>
                </a:ext>
              </a:extLst>
            </p:cNvPr>
            <p:cNvSpPr/>
            <p:nvPr/>
          </p:nvSpPr>
          <p:spPr>
            <a:xfrm>
              <a:off x="3401343" y="26720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58103CB4-0D5F-8A40-B875-A0274EC560D6}"/>
                </a:ext>
              </a:extLst>
            </p:cNvPr>
            <p:cNvSpPr/>
            <p:nvPr/>
          </p:nvSpPr>
          <p:spPr>
            <a:xfrm>
              <a:off x="3797578" y="2621034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6CA2C92F-0C37-2C40-BA94-9B2072A53998}"/>
                </a:ext>
              </a:extLst>
            </p:cNvPr>
            <p:cNvSpPr/>
            <p:nvPr/>
          </p:nvSpPr>
          <p:spPr>
            <a:xfrm>
              <a:off x="3442800" y="254619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FF6FBC-2716-4B40-BA91-7BBCB1ECE858}"/>
              </a:ext>
            </a:extLst>
          </p:cNvPr>
          <p:cNvGrpSpPr/>
          <p:nvPr/>
        </p:nvGrpSpPr>
        <p:grpSpPr>
          <a:xfrm>
            <a:off x="7144283" y="301448"/>
            <a:ext cx="1828800" cy="829839"/>
            <a:chOff x="5079677" y="301448"/>
            <a:chExt cx="1828800" cy="8298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63B6E-C769-F14C-B82B-B8FD08424827}"/>
                </a:ext>
              </a:extLst>
            </p:cNvPr>
            <p:cNvSpPr txBox="1"/>
            <p:nvPr/>
          </p:nvSpPr>
          <p:spPr>
            <a:xfrm>
              <a:off x="5218192" y="301448"/>
              <a:ext cx="1551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Reference genome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4E310912-8C90-9E42-BBE0-0728B6295942}"/>
                </a:ext>
              </a:extLst>
            </p:cNvPr>
            <p:cNvSpPr/>
            <p:nvPr/>
          </p:nvSpPr>
          <p:spPr>
            <a:xfrm>
              <a:off x="5079677" y="701881"/>
              <a:ext cx="1828800" cy="773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EF3421-135C-FF45-BB64-010FEF039112}"/>
                </a:ext>
              </a:extLst>
            </p:cNvPr>
            <p:cNvSpPr txBox="1"/>
            <p:nvPr/>
          </p:nvSpPr>
          <p:spPr>
            <a:xfrm>
              <a:off x="5637345" y="854288"/>
              <a:ext cx="713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fasta</a:t>
              </a:r>
              <a:r>
                <a:rPr lang="en-GB" sz="1200" dirty="0"/>
                <a:t> file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4B115-4A84-824C-8130-8EDBD6813547}"/>
              </a:ext>
            </a:extLst>
          </p:cNvPr>
          <p:cNvGrpSpPr/>
          <p:nvPr/>
        </p:nvGrpSpPr>
        <p:grpSpPr>
          <a:xfrm>
            <a:off x="7106249" y="2077182"/>
            <a:ext cx="1828800" cy="294432"/>
            <a:chOff x="5181600" y="2077182"/>
            <a:chExt cx="1828800" cy="294432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6ED603B-A44A-054D-A505-7411C9CA4A75}"/>
                </a:ext>
              </a:extLst>
            </p:cNvPr>
            <p:cNvSpPr/>
            <p:nvPr/>
          </p:nvSpPr>
          <p:spPr>
            <a:xfrm>
              <a:off x="5181600" y="2294295"/>
              <a:ext cx="1828800" cy="773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6A1E0ACD-B466-8548-8674-4C85879F9203}"/>
                </a:ext>
              </a:extLst>
            </p:cNvPr>
            <p:cNvSpPr/>
            <p:nvPr/>
          </p:nvSpPr>
          <p:spPr>
            <a:xfrm>
              <a:off x="5266802" y="2229502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79625901-3785-874C-9DA6-E5CA00504101}"/>
                </a:ext>
              </a:extLst>
            </p:cNvPr>
            <p:cNvSpPr/>
            <p:nvPr/>
          </p:nvSpPr>
          <p:spPr>
            <a:xfrm>
              <a:off x="6599904" y="222612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FFBBE395-6F8F-E043-8D8F-C59FC7992823}"/>
                </a:ext>
              </a:extLst>
            </p:cNvPr>
            <p:cNvSpPr/>
            <p:nvPr/>
          </p:nvSpPr>
          <p:spPr>
            <a:xfrm>
              <a:off x="5372911" y="2156429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E9C45958-E891-7E48-B6EB-90A6944160D5}"/>
                </a:ext>
              </a:extLst>
            </p:cNvPr>
            <p:cNvSpPr/>
            <p:nvPr/>
          </p:nvSpPr>
          <p:spPr>
            <a:xfrm>
              <a:off x="6524926" y="2152018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7589A1F4-065E-504B-8F64-A22CD237D909}"/>
                </a:ext>
              </a:extLst>
            </p:cNvPr>
            <p:cNvSpPr/>
            <p:nvPr/>
          </p:nvSpPr>
          <p:spPr>
            <a:xfrm>
              <a:off x="5209093" y="2077182"/>
              <a:ext cx="365760" cy="45720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8595C0EA-7671-374C-A0D6-51F42435844A}"/>
              </a:ext>
            </a:extLst>
          </p:cNvPr>
          <p:cNvSpPr txBox="1"/>
          <p:nvPr/>
        </p:nvSpPr>
        <p:spPr>
          <a:xfrm>
            <a:off x="7442700" y="2695636"/>
            <a:ext cx="115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SAM file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2B34BA-2BBB-D246-83DB-AE42A2C02802}"/>
              </a:ext>
            </a:extLst>
          </p:cNvPr>
          <p:cNvSpPr txBox="1"/>
          <p:nvPr/>
        </p:nvSpPr>
        <p:spPr>
          <a:xfrm>
            <a:off x="7442700" y="1490547"/>
            <a:ext cx="117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Aligned reads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384C0C-B1B3-3448-BA80-832F8BB3EFA9}"/>
              </a:ext>
            </a:extLst>
          </p:cNvPr>
          <p:cNvSpPr txBox="1"/>
          <p:nvPr/>
        </p:nvSpPr>
        <p:spPr>
          <a:xfrm>
            <a:off x="5322415" y="2695636"/>
            <a:ext cx="107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fastq</a:t>
            </a:r>
            <a:r>
              <a:rPr lang="en-GB" sz="1200" dirty="0"/>
              <a:t> file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7AF16A1-A36F-E64B-B372-A101A883D47B}"/>
              </a:ext>
            </a:extLst>
          </p:cNvPr>
          <p:cNvCxnSpPr/>
          <p:nvPr/>
        </p:nvCxnSpPr>
        <p:spPr>
          <a:xfrm>
            <a:off x="1399592" y="2226128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ABC29BF-83FC-4441-A80E-A9FDC1EB0FF6}"/>
              </a:ext>
            </a:extLst>
          </p:cNvPr>
          <p:cNvCxnSpPr/>
          <p:nvPr/>
        </p:nvCxnSpPr>
        <p:spPr>
          <a:xfrm>
            <a:off x="4931007" y="2239985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1A3AAC3-E6FE-F646-A5C3-E88CE08BEB2E}"/>
              </a:ext>
            </a:extLst>
          </p:cNvPr>
          <p:cNvCxnSpPr/>
          <p:nvPr/>
        </p:nvCxnSpPr>
        <p:spPr>
          <a:xfrm>
            <a:off x="6483771" y="2239984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2592071-E3A8-0A4C-BBFC-438C9AB162A7}"/>
              </a:ext>
            </a:extLst>
          </p:cNvPr>
          <p:cNvCxnSpPr>
            <a:cxnSpLocks/>
          </p:cNvCxnSpPr>
          <p:nvPr/>
        </p:nvCxnSpPr>
        <p:spPr>
          <a:xfrm rot="5400000">
            <a:off x="7878622" y="1336225"/>
            <a:ext cx="39319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28D0BC-44C2-FB43-BAF1-A9FC117A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98" y="4348833"/>
            <a:ext cx="2474294" cy="1336012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038208A-6B93-2E46-85D1-74AF57641143}"/>
              </a:ext>
            </a:extLst>
          </p:cNvPr>
          <p:cNvSpPr txBox="1"/>
          <p:nvPr/>
        </p:nvSpPr>
        <p:spPr>
          <a:xfrm>
            <a:off x="507775" y="4000405"/>
            <a:ext cx="172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Quality control check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20FC73-3FF5-1F43-A766-2E18DD554E66}"/>
              </a:ext>
            </a:extLst>
          </p:cNvPr>
          <p:cNvSpPr txBox="1"/>
          <p:nvPr/>
        </p:nvSpPr>
        <p:spPr>
          <a:xfrm>
            <a:off x="742275" y="5864741"/>
            <a:ext cx="115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MultiQC</a:t>
            </a:r>
            <a:r>
              <a:rPr lang="en-GB" sz="1200" dirty="0"/>
              <a:t> report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714B4D5-F718-754A-9E0F-DB8F8BDF154F}"/>
              </a:ext>
            </a:extLst>
          </p:cNvPr>
          <p:cNvSpPr txBox="1"/>
          <p:nvPr/>
        </p:nvSpPr>
        <p:spPr>
          <a:xfrm>
            <a:off x="4128979" y="3642048"/>
            <a:ext cx="141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Read count table</a:t>
            </a:r>
          </a:p>
        </p:txBody>
      </p:sp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B0A07493-63FD-984B-A627-179FEFA9E996}"/>
              </a:ext>
            </a:extLst>
          </p:cNvPr>
          <p:cNvGraphicFramePr>
            <a:graphicFrameLocks noGrp="1"/>
          </p:cNvGraphicFramePr>
          <p:nvPr/>
        </p:nvGraphicFramePr>
        <p:xfrm>
          <a:off x="3430442" y="4089248"/>
          <a:ext cx="29221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58">
                  <a:extLst>
                    <a:ext uri="{9D8B030D-6E8A-4147-A177-3AD203B41FA5}">
                      <a16:colId xmlns:a16="http://schemas.microsoft.com/office/drawing/2014/main" val="718993216"/>
                    </a:ext>
                  </a:extLst>
                </a:gridCol>
                <a:gridCol w="974058">
                  <a:extLst>
                    <a:ext uri="{9D8B030D-6E8A-4147-A177-3AD203B41FA5}">
                      <a16:colId xmlns:a16="http://schemas.microsoft.com/office/drawing/2014/main" val="4246443102"/>
                    </a:ext>
                  </a:extLst>
                </a:gridCol>
                <a:gridCol w="974058">
                  <a:extLst>
                    <a:ext uri="{9D8B030D-6E8A-4147-A177-3AD203B41FA5}">
                      <a16:colId xmlns:a16="http://schemas.microsoft.com/office/drawing/2014/main" val="414999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Cell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96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43007"/>
                  </a:ext>
                </a:extLst>
              </a:tr>
            </a:tbl>
          </a:graphicData>
        </a:graphic>
      </p:graphicFrame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FEA49EC-1310-EE4A-8CB6-2575A164B793}"/>
              </a:ext>
            </a:extLst>
          </p:cNvPr>
          <p:cNvCxnSpPr>
            <a:cxnSpLocks/>
          </p:cNvCxnSpPr>
          <p:nvPr/>
        </p:nvCxnSpPr>
        <p:spPr>
          <a:xfrm>
            <a:off x="1345770" y="3238367"/>
            <a:ext cx="0" cy="38126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7300890-466B-3444-BFD3-ED554CA8A703}"/>
              </a:ext>
            </a:extLst>
          </p:cNvPr>
          <p:cNvCxnSpPr>
            <a:cxnSpLocks/>
          </p:cNvCxnSpPr>
          <p:nvPr/>
        </p:nvCxnSpPr>
        <p:spPr>
          <a:xfrm>
            <a:off x="1309036" y="3243696"/>
            <a:ext cx="676618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947553-92F1-0942-BE30-533948EE40E4}"/>
              </a:ext>
            </a:extLst>
          </p:cNvPr>
          <p:cNvCxnSpPr>
            <a:cxnSpLocks/>
          </p:cNvCxnSpPr>
          <p:nvPr/>
        </p:nvCxnSpPr>
        <p:spPr>
          <a:xfrm flipV="1">
            <a:off x="2248800" y="2984433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EC4F586-C212-224E-9548-0E57EE4D85D0}"/>
              </a:ext>
            </a:extLst>
          </p:cNvPr>
          <p:cNvCxnSpPr>
            <a:cxnSpLocks/>
          </p:cNvCxnSpPr>
          <p:nvPr/>
        </p:nvCxnSpPr>
        <p:spPr>
          <a:xfrm flipV="1">
            <a:off x="5814568" y="2953625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F2F331E-C2AD-BE40-86FE-842272DA34AD}"/>
              </a:ext>
            </a:extLst>
          </p:cNvPr>
          <p:cNvCxnSpPr>
            <a:cxnSpLocks/>
          </p:cNvCxnSpPr>
          <p:nvPr/>
        </p:nvCxnSpPr>
        <p:spPr>
          <a:xfrm flipV="1">
            <a:off x="8040200" y="2985707"/>
            <a:ext cx="1758" cy="276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2F06CF-55C2-C24A-8BC3-4D1175AA917B}"/>
              </a:ext>
            </a:extLst>
          </p:cNvPr>
          <p:cNvSpPr/>
          <p:nvPr/>
        </p:nvSpPr>
        <p:spPr>
          <a:xfrm>
            <a:off x="712518" y="301447"/>
            <a:ext cx="2792613" cy="82983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Workflow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8F9DA4E-5631-904C-AFE7-36C20A85CA93}"/>
              </a:ext>
            </a:extLst>
          </p:cNvPr>
          <p:cNvCxnSpPr/>
          <p:nvPr/>
        </p:nvCxnSpPr>
        <p:spPr>
          <a:xfrm>
            <a:off x="2849679" y="2285258"/>
            <a:ext cx="39537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A058EB5-FF5F-5140-9694-3D1E555A7957}"/>
              </a:ext>
            </a:extLst>
          </p:cNvPr>
          <p:cNvSpPr txBox="1"/>
          <p:nvPr/>
        </p:nvSpPr>
        <p:spPr>
          <a:xfrm>
            <a:off x="3482197" y="1372384"/>
            <a:ext cx="120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Extract cell barcode/UMI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998CD40-DC63-E04A-8C05-AD38E3E64DAA}"/>
              </a:ext>
            </a:extLst>
          </p:cNvPr>
          <p:cNvSpPr/>
          <p:nvPr/>
        </p:nvSpPr>
        <p:spPr>
          <a:xfrm>
            <a:off x="3514756" y="2198702"/>
            <a:ext cx="1080000" cy="4572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788D9ED-135F-E64F-8FB5-BD986F165C93}"/>
              </a:ext>
            </a:extLst>
          </p:cNvPr>
          <p:cNvSpPr/>
          <p:nvPr/>
        </p:nvSpPr>
        <p:spPr>
          <a:xfrm>
            <a:off x="3514756" y="2198702"/>
            <a:ext cx="360000" cy="45720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EB46C3-7EBF-CA43-82A0-B61E38817EE4}"/>
              </a:ext>
            </a:extLst>
          </p:cNvPr>
          <p:cNvSpPr/>
          <p:nvPr/>
        </p:nvSpPr>
        <p:spPr>
          <a:xfrm>
            <a:off x="3876756" y="2198702"/>
            <a:ext cx="180000" cy="45720"/>
          </a:xfrm>
          <a:prstGeom prst="round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2C533-EC95-0740-8ECB-B27AD9929A68}"/>
              </a:ext>
            </a:extLst>
          </p:cNvPr>
          <p:cNvSpPr txBox="1"/>
          <p:nvPr/>
        </p:nvSpPr>
        <p:spPr>
          <a:xfrm>
            <a:off x="3074272" y="2499579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Cell-barcode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74423-80D9-8947-8E01-83888E50F32B}"/>
              </a:ext>
            </a:extLst>
          </p:cNvPr>
          <p:cNvSpPr txBox="1"/>
          <p:nvPr/>
        </p:nvSpPr>
        <p:spPr>
          <a:xfrm>
            <a:off x="3774646" y="2388626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UMI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F7D97EF-7175-9D4F-853E-446AA1DC74A1}"/>
              </a:ext>
            </a:extLst>
          </p:cNvPr>
          <p:cNvSpPr txBox="1"/>
          <p:nvPr/>
        </p:nvSpPr>
        <p:spPr>
          <a:xfrm>
            <a:off x="4080973" y="2511736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Transcript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A2A0C-604B-364A-81EE-368E8C656BC9}"/>
              </a:ext>
            </a:extLst>
          </p:cNvPr>
          <p:cNvCxnSpPr>
            <a:stCxn id="70" idx="2"/>
            <a:endCxn id="7" idx="0"/>
          </p:cNvCxnSpPr>
          <p:nvPr/>
        </p:nvCxnSpPr>
        <p:spPr>
          <a:xfrm flipH="1">
            <a:off x="3494420" y="2244422"/>
            <a:ext cx="200336" cy="2551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3E1D71-187D-F34B-8361-342DD8130B01}"/>
              </a:ext>
            </a:extLst>
          </p:cNvPr>
          <p:cNvCxnSpPr>
            <a:cxnSpLocks/>
            <a:stCxn id="71" idx="2"/>
            <a:endCxn id="8" idx="0"/>
          </p:cNvCxnSpPr>
          <p:nvPr/>
        </p:nvCxnSpPr>
        <p:spPr>
          <a:xfrm>
            <a:off x="3966756" y="2244422"/>
            <a:ext cx="11632" cy="1442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5A4A7E9-CFC1-4747-931F-109E4C91BBD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325838" y="2262398"/>
            <a:ext cx="109559" cy="24933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528AF5-002F-E64E-A695-E8E15884374D}"/>
              </a:ext>
            </a:extLst>
          </p:cNvPr>
          <p:cNvSpPr txBox="1"/>
          <p:nvPr/>
        </p:nvSpPr>
        <p:spPr>
          <a:xfrm>
            <a:off x="9063425" y="2691527"/>
            <a:ext cx="238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Demultiplexing/Deduplication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2B3A28-655C-F041-AB1A-655907E4D6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150"/>
          <a:stretch/>
        </p:blipFill>
        <p:spPr>
          <a:xfrm>
            <a:off x="8720982" y="2984433"/>
            <a:ext cx="2522435" cy="3079011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E6E41D8-9134-3840-BA17-92DCB50D0A8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207759" y="2238002"/>
            <a:ext cx="1047146" cy="453525"/>
          </a:xfrm>
          <a:prstGeom prst="bentConnector2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0E6713C-BC37-D04B-A502-6937DA66FD1C}"/>
              </a:ext>
            </a:extLst>
          </p:cNvPr>
          <p:cNvCxnSpPr>
            <a:cxnSpLocks/>
          </p:cNvCxnSpPr>
          <p:nvPr/>
        </p:nvCxnSpPr>
        <p:spPr>
          <a:xfrm flipH="1">
            <a:off x="6541190" y="4679427"/>
            <a:ext cx="2244260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4CC01C-3254-3C4A-B912-B9F1DA824AB6}"/>
              </a:ext>
            </a:extLst>
          </p:cNvPr>
          <p:cNvSpPr/>
          <p:nvPr/>
        </p:nvSpPr>
        <p:spPr>
          <a:xfrm>
            <a:off x="11024315" y="3181082"/>
            <a:ext cx="329485" cy="131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43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66EA1-B725-0C44-8CB4-96DA7DA3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220"/>
            <a:ext cx="10515600" cy="327374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Read information out of the sequencer</a:t>
            </a:r>
          </a:p>
          <a:p>
            <a:endParaRPr lang="en-GB" dirty="0"/>
          </a:p>
          <a:p>
            <a:r>
              <a:rPr lang="en-GB" dirty="0"/>
              <a:t>Contains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ID of the read</a:t>
            </a:r>
            <a:r>
              <a:rPr lang="en-GB" dirty="0"/>
              <a:t>. ID and description depends on technology</a:t>
            </a:r>
            <a:endParaRPr lang="en-GB" dirty="0">
              <a:solidFill>
                <a:schemeClr val="accent1"/>
              </a:solidFill>
            </a:endParaRPr>
          </a:p>
          <a:p>
            <a:pPr lvl="1"/>
            <a:r>
              <a:rPr lang="en-GB" dirty="0">
                <a:solidFill>
                  <a:schemeClr val="accent6"/>
                </a:solidFill>
              </a:rPr>
              <a:t>Sequence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Quality of each nucleotide (</a:t>
            </a:r>
            <a:r>
              <a:rPr lang="en-GB" dirty="0" err="1">
                <a:solidFill>
                  <a:schemeClr val="accent2"/>
                </a:solidFill>
              </a:rPr>
              <a:t>Phred</a:t>
            </a:r>
            <a:r>
              <a:rPr lang="en-GB" dirty="0">
                <a:solidFill>
                  <a:schemeClr val="accent2"/>
                </a:solidFill>
              </a:rPr>
              <a:t> score/quality)</a:t>
            </a:r>
          </a:p>
          <a:p>
            <a:pPr lvl="1"/>
            <a:endParaRPr lang="en-GB" dirty="0">
              <a:solidFill>
                <a:schemeClr val="accent2"/>
              </a:solidFill>
            </a:endParaRPr>
          </a:p>
          <a:p>
            <a:r>
              <a:rPr lang="en-GB" dirty="0"/>
              <a:t>We can use </a:t>
            </a:r>
            <a:r>
              <a:rPr lang="en-GB" dirty="0" err="1"/>
              <a:t>Phred</a:t>
            </a:r>
            <a:r>
              <a:rPr lang="en-GB" dirty="0"/>
              <a:t> score to filter low quality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4385-ED26-7842-8036-74EC7550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30678-4B9C-444E-BB7A-354FAEB4B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3"/>
          <a:stretch/>
        </p:blipFill>
        <p:spPr>
          <a:xfrm>
            <a:off x="4174490" y="1494155"/>
            <a:ext cx="3481008" cy="12261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87851B0-1382-4A4F-A095-B8D8C5123008}"/>
              </a:ext>
            </a:extLst>
          </p:cNvPr>
          <p:cNvSpPr/>
          <p:nvPr/>
        </p:nvSpPr>
        <p:spPr>
          <a:xfrm>
            <a:off x="3642995" y="1690688"/>
            <a:ext cx="650178" cy="149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99E9AC8-AD4C-D144-89B4-AF578A4448AF}"/>
              </a:ext>
            </a:extLst>
          </p:cNvPr>
          <p:cNvSpPr/>
          <p:nvPr/>
        </p:nvSpPr>
        <p:spPr>
          <a:xfrm>
            <a:off x="3642995" y="1980249"/>
            <a:ext cx="650178" cy="14954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E164F7B-7AF8-574B-8820-02451AB35EAC}"/>
              </a:ext>
            </a:extLst>
          </p:cNvPr>
          <p:cNvSpPr/>
          <p:nvPr/>
        </p:nvSpPr>
        <p:spPr>
          <a:xfrm>
            <a:off x="3642995" y="2537779"/>
            <a:ext cx="650178" cy="1495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571758D-A59A-3E4D-ABBF-CE130E4F5266}"/>
              </a:ext>
            </a:extLst>
          </p:cNvPr>
          <p:cNvSpPr/>
          <p:nvPr/>
        </p:nvSpPr>
        <p:spPr>
          <a:xfrm>
            <a:off x="7867650" y="5299454"/>
            <a:ext cx="152400" cy="95567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6D3A1A-7066-C040-A0AD-3BB93B51FE1A}"/>
              </a:ext>
            </a:extLst>
          </p:cNvPr>
          <p:cNvSpPr/>
          <p:nvPr/>
        </p:nvSpPr>
        <p:spPr>
          <a:xfrm>
            <a:off x="8020050" y="5225717"/>
            <a:ext cx="136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CutAdapt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C0FA69-ADFA-1242-853B-FE0E424FD2CB}"/>
              </a:ext>
            </a:extLst>
          </p:cNvPr>
          <p:cNvSpPr/>
          <p:nvPr/>
        </p:nvSpPr>
        <p:spPr>
          <a:xfrm>
            <a:off x="8020050" y="5835117"/>
            <a:ext cx="174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ym typeface="Wingdings" pitchFamily="2" charset="2"/>
              </a:rPr>
              <a:t>Trim Galore!</a:t>
            </a:r>
            <a:endParaRPr lang="en-GB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4EE695-CAE3-3F4D-B288-DE2D0E894279}"/>
              </a:ext>
            </a:extLst>
          </p:cNvPr>
          <p:cNvSpPr/>
          <p:nvPr/>
        </p:nvSpPr>
        <p:spPr>
          <a:xfrm>
            <a:off x="838200" y="528337"/>
            <a:ext cx="6548252" cy="86107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 err="1"/>
              <a:t>Fastq</a:t>
            </a:r>
            <a:r>
              <a:rPr lang="en-GB" sz="4400" b="1" dirty="0"/>
              <a:t>.</a:t>
            </a:r>
            <a:r>
              <a:rPr lang="en-GB" sz="4400" dirty="0"/>
              <a:t> Raw read file format</a:t>
            </a:r>
            <a:r>
              <a:rPr lang="en-GB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5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4385-ED26-7842-8036-74EC7550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6</a:t>
            </a:fld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4EE695-CAE3-3F4D-B288-DE2D0E894279}"/>
              </a:ext>
            </a:extLst>
          </p:cNvPr>
          <p:cNvSpPr/>
          <p:nvPr/>
        </p:nvSpPr>
        <p:spPr>
          <a:xfrm>
            <a:off x="838200" y="528337"/>
            <a:ext cx="3983182" cy="86107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 err="1"/>
              <a:t>Fastq</a:t>
            </a:r>
            <a:r>
              <a:rPr lang="en-GB" sz="4400" b="1" dirty="0"/>
              <a:t>.</a:t>
            </a:r>
            <a:r>
              <a:rPr lang="en-GB" sz="4400" dirty="0"/>
              <a:t> 10x reads</a:t>
            </a:r>
            <a:endParaRPr lang="en-GB" sz="4400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AEA35E-2F92-CB4B-8BE5-9A73B46F3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0387"/>
            <a:ext cx="10515600" cy="2066576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10x Barcode is a Cell Identifier </a:t>
            </a:r>
            <a:r>
              <a:rPr lang="en-GB" dirty="0"/>
              <a:t>for a sample</a:t>
            </a:r>
          </a:p>
          <a:p>
            <a:r>
              <a:rPr lang="en-GB" dirty="0">
                <a:solidFill>
                  <a:schemeClr val="accent2"/>
                </a:solidFill>
              </a:rPr>
              <a:t>UMI (Unique Molecular Identifier) </a:t>
            </a:r>
            <a:r>
              <a:rPr lang="en-GB" dirty="0"/>
              <a:t>to label original cDNA molecules (PCR duplicates)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Sample Index </a:t>
            </a:r>
            <a:r>
              <a:rPr lang="en-GB" dirty="0"/>
              <a:t>tags cell samples so different samples can be analysed together</a:t>
            </a:r>
          </a:p>
          <a:p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CC359F-F9C6-8543-AC24-3243F6E2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568800"/>
            <a:ext cx="8953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1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9B00-BB77-294C-9F64-4BF5A5B2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3830"/>
          </a:xfrm>
        </p:spPr>
        <p:txBody>
          <a:bodyPr/>
          <a:lstStyle/>
          <a:p>
            <a:r>
              <a:rPr lang="en-GB" dirty="0"/>
              <a:t>Simple way to do some QC checks on raw sequence data</a:t>
            </a:r>
          </a:p>
          <a:p>
            <a:pPr lvl="1"/>
            <a:r>
              <a:rPr lang="en-GB" dirty="0"/>
              <a:t>Basic statistics, sequence quality and GC content, duplications,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D145-8C00-054D-82BD-DE51A3BC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37D880-EC04-7946-8897-F37A91C21BE4}"/>
              </a:ext>
            </a:extLst>
          </p:cNvPr>
          <p:cNvSpPr/>
          <p:nvPr/>
        </p:nvSpPr>
        <p:spPr>
          <a:xfrm>
            <a:off x="838200" y="528337"/>
            <a:ext cx="5800106" cy="861076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/>
              <a:t>Quality Control. </a:t>
            </a:r>
            <a:r>
              <a:rPr lang="en-GB" sz="4400" b="1" dirty="0" err="1"/>
              <a:t>FastQC</a:t>
            </a:r>
            <a:endParaRPr lang="en-GB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23433-917E-024A-A3BE-282C362F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00" y="3023158"/>
            <a:ext cx="5012103" cy="383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789BE-E3EA-D844-AD86-DE1CADA4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11" y="3023158"/>
            <a:ext cx="5012104" cy="38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D6FD-99F6-5541-82CE-A64BD922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7682"/>
          </a:xfrm>
        </p:spPr>
        <p:txBody>
          <a:bodyPr/>
          <a:lstStyle/>
          <a:p>
            <a:r>
              <a:rPr lang="en-GB" dirty="0"/>
              <a:t>Can help to clean your raw sequencing data</a:t>
            </a:r>
          </a:p>
          <a:p>
            <a:pPr lvl="1"/>
            <a:r>
              <a:rPr lang="en-GB" dirty="0"/>
              <a:t>Remove adapters, poor reads and poly-A tails, trim poor bases</a:t>
            </a:r>
          </a:p>
          <a:p>
            <a:pPr lvl="1"/>
            <a:r>
              <a:rPr lang="en-GB" dirty="0"/>
              <a:t>We do not need to worry about duplicates, unless it is really excessive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1E32-7353-104F-9158-3FE9D236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66ACFD-8E31-F447-9E3E-32DCF822FAA4}"/>
              </a:ext>
            </a:extLst>
          </p:cNvPr>
          <p:cNvSpPr/>
          <p:nvPr/>
        </p:nvSpPr>
        <p:spPr>
          <a:xfrm>
            <a:off x="838200" y="528337"/>
            <a:ext cx="5431971" cy="86107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/>
              <a:t>Trimming and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64B63-CA64-9448-94CF-296F82EF5710}"/>
              </a:ext>
            </a:extLst>
          </p:cNvPr>
          <p:cNvSpPr txBox="1"/>
          <p:nvPr/>
        </p:nvSpPr>
        <p:spPr>
          <a:xfrm>
            <a:off x="9783241" y="843159"/>
            <a:ext cx="185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/>
              <a:t>Tools</a:t>
            </a:r>
          </a:p>
          <a:p>
            <a:r>
              <a:rPr lang="en-GB" sz="2400" dirty="0" err="1"/>
              <a:t>CutAdapt</a:t>
            </a:r>
            <a:endParaRPr lang="en-GB" sz="2400" dirty="0"/>
          </a:p>
          <a:p>
            <a:r>
              <a:rPr lang="en-GB" sz="2400" dirty="0" err="1"/>
              <a:t>TrimGalore</a:t>
            </a:r>
            <a:endParaRPr lang="en-GB" sz="2400" dirty="0"/>
          </a:p>
          <a:p>
            <a:r>
              <a:rPr lang="en-GB" sz="2400" dirty="0" err="1"/>
              <a:t>Trimmomatic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D5298-8751-624D-B5FE-41F8FB9D8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" t="11055"/>
          <a:stretch/>
        </p:blipFill>
        <p:spPr>
          <a:xfrm>
            <a:off x="6340998" y="4129841"/>
            <a:ext cx="578017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B377B-0965-8E49-B199-3457D044197E}"/>
              </a:ext>
            </a:extLst>
          </p:cNvPr>
          <p:cNvSpPr txBox="1"/>
          <p:nvPr/>
        </p:nvSpPr>
        <p:spPr>
          <a:xfrm rot="16200000">
            <a:off x="5474503" y="4821424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Phred</a:t>
            </a:r>
            <a:r>
              <a:rPr lang="en-GB" dirty="0"/>
              <a:t> 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78D19-E41B-B841-8BFD-07F08F3D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7" y="4106091"/>
            <a:ext cx="5812844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B86B9E-16D0-E845-B7C1-D4D1C39487B8}"/>
              </a:ext>
            </a:extLst>
          </p:cNvPr>
          <p:cNvSpPr txBox="1"/>
          <p:nvPr/>
        </p:nvSpPr>
        <p:spPr>
          <a:xfrm>
            <a:off x="1454221" y="3704694"/>
            <a:ext cx="26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 Quality scores (raw)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118D8-AE05-6E4B-A823-0210F68C39AC}"/>
              </a:ext>
            </a:extLst>
          </p:cNvPr>
          <p:cNvSpPr txBox="1"/>
          <p:nvPr/>
        </p:nvSpPr>
        <p:spPr>
          <a:xfrm>
            <a:off x="7335306" y="3736759"/>
            <a:ext cx="430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 Quality scores (trimmed and cleaned)</a:t>
            </a:r>
          </a:p>
        </p:txBody>
      </p:sp>
    </p:spTree>
    <p:extLst>
      <p:ext uri="{BB962C8B-B14F-4D97-AF65-F5344CB8AC3E}">
        <p14:creationId xmlns:p14="http://schemas.microsoft.com/office/powerpoint/2010/main" val="427605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82FC-77EA-7F44-8847-73E5944C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9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Align to reference genome – </a:t>
            </a:r>
            <a:r>
              <a:rPr lang="en-GB" dirty="0" err="1"/>
              <a:t>RNAseq</a:t>
            </a:r>
            <a:endParaRPr lang="en-GB" dirty="0"/>
          </a:p>
          <a:p>
            <a:pPr lvl="1"/>
            <a:r>
              <a:rPr lang="en-GB" dirty="0">
                <a:sym typeface="Wingdings" pitchFamily="2" charset="2"/>
              </a:rPr>
              <a:t>Before it was normal to map to the exome</a:t>
            </a:r>
          </a:p>
          <a:p>
            <a:pPr lvl="1"/>
            <a:r>
              <a:rPr lang="en-GB" dirty="0"/>
              <a:t>We are interested in genes or annotated regions </a:t>
            </a:r>
            <a:r>
              <a:rPr lang="en-GB" dirty="0">
                <a:sym typeface="Wingdings" pitchFamily="2" charset="2"/>
              </a:rPr>
              <a:t> GTF/GFF3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GB" dirty="0"/>
              <a:t>Always try to align to the newest version of your reference! </a:t>
            </a:r>
            <a:endParaRPr lang="en-GB" dirty="0">
              <a:sym typeface="Wingdings" pitchFamily="2" charset="2"/>
            </a:endParaRPr>
          </a:p>
          <a:p>
            <a:pPr lvl="1"/>
            <a:endParaRPr lang="en-GB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58AA15-FA21-CE4E-948D-5ABBB5B06C56}"/>
              </a:ext>
            </a:extLst>
          </p:cNvPr>
          <p:cNvGrpSpPr/>
          <p:nvPr/>
        </p:nvGrpSpPr>
        <p:grpSpPr>
          <a:xfrm>
            <a:off x="117959" y="4535334"/>
            <a:ext cx="2975285" cy="1435218"/>
            <a:chOff x="117959" y="4535334"/>
            <a:chExt cx="2975285" cy="1435218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CBE5F986-65E7-A249-B6EF-BE19381BEDF0}"/>
                </a:ext>
              </a:extLst>
            </p:cNvPr>
            <p:cNvSpPr/>
            <p:nvPr/>
          </p:nvSpPr>
          <p:spPr>
            <a:xfrm>
              <a:off x="761884" y="5054068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D6A92582-C30E-C749-8974-13D1F02E1130}"/>
                </a:ext>
              </a:extLst>
            </p:cNvPr>
            <p:cNvSpPr/>
            <p:nvPr/>
          </p:nvSpPr>
          <p:spPr>
            <a:xfrm>
              <a:off x="146901" y="4970407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6DE1BAB6-802A-6A47-88D7-F54540AB40DB}"/>
                </a:ext>
              </a:extLst>
            </p:cNvPr>
            <p:cNvSpPr/>
            <p:nvPr/>
          </p:nvSpPr>
          <p:spPr>
            <a:xfrm>
              <a:off x="117959" y="5121954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16C0C046-1B2B-2042-B3BF-EF758BFC911B}"/>
                </a:ext>
              </a:extLst>
            </p:cNvPr>
            <p:cNvSpPr/>
            <p:nvPr/>
          </p:nvSpPr>
          <p:spPr>
            <a:xfrm>
              <a:off x="945682" y="4535334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1C8F0EA-B65A-9B44-AEFF-1DA31921C0C1}"/>
                </a:ext>
              </a:extLst>
            </p:cNvPr>
            <p:cNvSpPr/>
            <p:nvPr/>
          </p:nvSpPr>
          <p:spPr>
            <a:xfrm>
              <a:off x="841425" y="4937365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0692E40-8048-924B-9A7D-8BAF250C8F68}"/>
                </a:ext>
              </a:extLst>
            </p:cNvPr>
            <p:cNvSpPr/>
            <p:nvPr/>
          </p:nvSpPr>
          <p:spPr>
            <a:xfrm>
              <a:off x="210514" y="4824718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A5D99796-D874-FB47-B11F-E6019869E8C0}"/>
                </a:ext>
              </a:extLst>
            </p:cNvPr>
            <p:cNvSpPr/>
            <p:nvPr/>
          </p:nvSpPr>
          <p:spPr>
            <a:xfrm>
              <a:off x="942136" y="4759209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88C5C54-7144-DD41-88B2-F8E57EAEBE68}"/>
                </a:ext>
              </a:extLst>
            </p:cNvPr>
            <p:cNvSpPr/>
            <p:nvPr/>
          </p:nvSpPr>
          <p:spPr>
            <a:xfrm>
              <a:off x="312138" y="4605136"/>
              <a:ext cx="614983" cy="457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03A88F-66E0-3D4B-9F31-BCF206B64EE4}"/>
                </a:ext>
              </a:extLst>
            </p:cNvPr>
            <p:cNvSpPr txBox="1"/>
            <p:nvPr/>
          </p:nvSpPr>
          <p:spPr>
            <a:xfrm>
              <a:off x="210514" y="5324221"/>
              <a:ext cx="971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/>
                <a:t>RNAseq</a:t>
              </a:r>
              <a:r>
                <a:rPr lang="en-GB" dirty="0"/>
                <a:t> </a:t>
              </a:r>
            </a:p>
            <a:p>
              <a:pPr algn="ctr"/>
              <a:r>
                <a:rPr lang="en-GB" dirty="0"/>
                <a:t>reads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9A1C5B6-5AA7-CB4A-A3DF-53AB0B29F190}"/>
                </a:ext>
              </a:extLst>
            </p:cNvPr>
            <p:cNvSpPr/>
            <p:nvPr/>
          </p:nvSpPr>
          <p:spPr>
            <a:xfrm>
              <a:off x="2398720" y="5075157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7E8941F5-5209-A542-96F8-C04B72A68E35}"/>
                </a:ext>
              </a:extLst>
            </p:cNvPr>
            <p:cNvSpPr/>
            <p:nvPr/>
          </p:nvSpPr>
          <p:spPr>
            <a:xfrm>
              <a:off x="1783737" y="4991496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ADA2D42C-3B14-A64E-A2BB-4B1D5C662866}"/>
                </a:ext>
              </a:extLst>
            </p:cNvPr>
            <p:cNvSpPr/>
            <p:nvPr/>
          </p:nvSpPr>
          <p:spPr>
            <a:xfrm>
              <a:off x="1754795" y="5143043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498B4AE7-92AF-BE4E-BD79-BC16C5E4C4B7}"/>
                </a:ext>
              </a:extLst>
            </p:cNvPr>
            <p:cNvSpPr/>
            <p:nvPr/>
          </p:nvSpPr>
          <p:spPr>
            <a:xfrm>
              <a:off x="1889707" y="4804555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687BD5E1-898F-A946-BB0B-908DBB0EFB3D}"/>
                </a:ext>
              </a:extLst>
            </p:cNvPr>
            <p:cNvSpPr/>
            <p:nvPr/>
          </p:nvSpPr>
          <p:spPr>
            <a:xfrm>
              <a:off x="2478261" y="4958454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E17A4B87-411A-724E-BA34-103091228A99}"/>
                </a:ext>
              </a:extLst>
            </p:cNvPr>
            <p:cNvSpPr/>
            <p:nvPr/>
          </p:nvSpPr>
          <p:spPr>
            <a:xfrm>
              <a:off x="1948974" y="4626225"/>
              <a:ext cx="614983" cy="457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6B6686C-CD65-D449-BE2B-FC125BBE37BC}"/>
                </a:ext>
              </a:extLst>
            </p:cNvPr>
            <p:cNvSpPr txBox="1"/>
            <p:nvPr/>
          </p:nvSpPr>
          <p:spPr>
            <a:xfrm>
              <a:off x="1480680" y="5312832"/>
              <a:ext cx="1550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ATAC/</a:t>
              </a:r>
              <a:r>
                <a:rPr lang="en-GB" dirty="0" err="1"/>
                <a:t>ChIP-seq</a:t>
              </a:r>
              <a:endParaRPr lang="en-GB" dirty="0"/>
            </a:p>
            <a:p>
              <a:pPr algn="ctr"/>
              <a:r>
                <a:rPr lang="en-GB" dirty="0"/>
                <a:t>reads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CD4481F-67BD-9A44-9FA9-578AEEBD90FE}"/>
              </a:ext>
            </a:extLst>
          </p:cNvPr>
          <p:cNvGrpSpPr/>
          <p:nvPr/>
        </p:nvGrpSpPr>
        <p:grpSpPr>
          <a:xfrm>
            <a:off x="3312450" y="4291005"/>
            <a:ext cx="8283359" cy="2280108"/>
            <a:chOff x="3312450" y="4291005"/>
            <a:chExt cx="8283359" cy="2280108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B86014E6-3202-974E-A4BD-C5B512AFC662}"/>
                </a:ext>
              </a:extLst>
            </p:cNvPr>
            <p:cNvSpPr/>
            <p:nvPr/>
          </p:nvSpPr>
          <p:spPr>
            <a:xfrm>
              <a:off x="4249834" y="6017936"/>
              <a:ext cx="5486400" cy="4826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B9B9FB9-5BBC-224C-9116-C636E20A769C}"/>
                </a:ext>
              </a:extLst>
            </p:cNvPr>
            <p:cNvSpPr/>
            <p:nvPr/>
          </p:nvSpPr>
          <p:spPr>
            <a:xfrm>
              <a:off x="4227618" y="4819203"/>
              <a:ext cx="5486400" cy="23750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FCC17A-11BF-0B48-B6F7-62B784802574}"/>
                </a:ext>
              </a:extLst>
            </p:cNvPr>
            <p:cNvSpPr txBox="1"/>
            <p:nvPr/>
          </p:nvSpPr>
          <p:spPr>
            <a:xfrm>
              <a:off x="10320078" y="4580371"/>
              <a:ext cx="11267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Reference</a:t>
              </a:r>
            </a:p>
            <a:p>
              <a:pPr algn="ctr"/>
              <a:r>
                <a:rPr lang="en-GB" dirty="0"/>
                <a:t>genome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9C8CF-6F75-1742-857D-06DC9176CAB5}"/>
                </a:ext>
              </a:extLst>
            </p:cNvPr>
            <p:cNvSpPr txBox="1"/>
            <p:nvPr/>
          </p:nvSpPr>
          <p:spPr>
            <a:xfrm>
              <a:off x="10001911" y="5857693"/>
              <a:ext cx="159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Genes (Exome)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0608410-395A-7841-A18B-1046A01840FB}"/>
                </a:ext>
              </a:extLst>
            </p:cNvPr>
            <p:cNvSpPr/>
            <p:nvPr/>
          </p:nvSpPr>
          <p:spPr>
            <a:xfrm>
              <a:off x="4940138" y="5923606"/>
              <a:ext cx="914400" cy="23750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9716656B-6152-6846-8D63-5EA2864452A4}"/>
                </a:ext>
              </a:extLst>
            </p:cNvPr>
            <p:cNvSpPr/>
            <p:nvPr/>
          </p:nvSpPr>
          <p:spPr>
            <a:xfrm>
              <a:off x="8535645" y="5923606"/>
              <a:ext cx="914400" cy="23750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021E1E-456F-4242-911D-72C04DA8E7FC}"/>
                </a:ext>
              </a:extLst>
            </p:cNvPr>
            <p:cNvSpPr txBox="1"/>
            <p:nvPr/>
          </p:nvSpPr>
          <p:spPr>
            <a:xfrm>
              <a:off x="4714032" y="51850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3FA914-1D8A-344E-B50C-E10C253B4212}"/>
                </a:ext>
              </a:extLst>
            </p:cNvPr>
            <p:cNvSpPr txBox="1"/>
            <p:nvPr/>
          </p:nvSpPr>
          <p:spPr>
            <a:xfrm>
              <a:off x="5863869" y="51850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CF5F3EA-18DE-AB45-AB43-1D96E7AC6055}"/>
                </a:ext>
              </a:extLst>
            </p:cNvPr>
            <p:cNvSpPr txBox="1"/>
            <p:nvPr/>
          </p:nvSpPr>
          <p:spPr>
            <a:xfrm>
              <a:off x="7013706" y="51850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350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0547A1-801D-E34C-AD7D-9EB7DDAE1B21}"/>
                </a:ext>
              </a:extLst>
            </p:cNvPr>
            <p:cNvSpPr txBox="1"/>
            <p:nvPr/>
          </p:nvSpPr>
          <p:spPr>
            <a:xfrm>
              <a:off x="8163544" y="518505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 </a:t>
              </a:r>
              <a:r>
                <a:rPr lang="en-GB" dirty="0" err="1"/>
                <a:t>bp</a:t>
              </a:r>
              <a:endParaRPr lang="en-GB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FCAC6-4576-1148-808A-481ADE5D4C43}"/>
                </a:ext>
              </a:extLst>
            </p:cNvPr>
            <p:cNvSpPr txBox="1"/>
            <p:nvPr/>
          </p:nvSpPr>
          <p:spPr>
            <a:xfrm>
              <a:off x="5230006" y="62017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14A1FC-1BE1-684B-B263-20DE420439EA}"/>
                </a:ext>
              </a:extLst>
            </p:cNvPr>
            <p:cNvSpPr txBox="1"/>
            <p:nvPr/>
          </p:nvSpPr>
          <p:spPr>
            <a:xfrm>
              <a:off x="8833564" y="62017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717F107-32C1-5C4B-8B8B-CBE6B8E528EC}"/>
                </a:ext>
              </a:extLst>
            </p:cNvPr>
            <p:cNvSpPr/>
            <p:nvPr/>
          </p:nvSpPr>
          <p:spPr>
            <a:xfrm>
              <a:off x="4773881" y="4595068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BFB78F9-5EA8-9640-BC02-3C56BC679DBF}"/>
                </a:ext>
              </a:extLst>
            </p:cNvPr>
            <p:cNvSpPr/>
            <p:nvPr/>
          </p:nvSpPr>
          <p:spPr>
            <a:xfrm>
              <a:off x="4889196" y="4509016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978D501-FC09-6541-8D26-0378C0A77498}"/>
                </a:ext>
              </a:extLst>
            </p:cNvPr>
            <p:cNvSpPr/>
            <p:nvPr/>
          </p:nvSpPr>
          <p:spPr>
            <a:xfrm>
              <a:off x="4859510" y="4675568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C08F0F2-A04A-3A46-AB17-C60CB2E39BDA}"/>
                </a:ext>
              </a:extLst>
            </p:cNvPr>
            <p:cNvSpPr/>
            <p:nvPr/>
          </p:nvSpPr>
          <p:spPr>
            <a:xfrm>
              <a:off x="5025750" y="4764781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C041FE4E-AD76-3A4C-985C-2E927B062449}"/>
                </a:ext>
              </a:extLst>
            </p:cNvPr>
            <p:cNvSpPr/>
            <p:nvPr/>
          </p:nvSpPr>
          <p:spPr>
            <a:xfrm>
              <a:off x="5228389" y="4432513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00B8188-FB02-634C-8B9A-2F6D32225A70}"/>
                </a:ext>
              </a:extLst>
            </p:cNvPr>
            <p:cNvSpPr/>
            <p:nvPr/>
          </p:nvSpPr>
          <p:spPr>
            <a:xfrm>
              <a:off x="8476455" y="4585017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37D690A-5282-4841-AF7C-4D4486180478}"/>
                </a:ext>
              </a:extLst>
            </p:cNvPr>
            <p:cNvSpPr/>
            <p:nvPr/>
          </p:nvSpPr>
          <p:spPr>
            <a:xfrm>
              <a:off x="9103680" y="4379021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A6299FD3-830B-F440-B4A1-516787425FA2}"/>
                </a:ext>
              </a:extLst>
            </p:cNvPr>
            <p:cNvSpPr/>
            <p:nvPr/>
          </p:nvSpPr>
          <p:spPr>
            <a:xfrm>
              <a:off x="8878415" y="4491088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25082AC-02A5-5C40-8036-4A8FA16CD2F7}"/>
                </a:ext>
              </a:extLst>
            </p:cNvPr>
            <p:cNvSpPr/>
            <p:nvPr/>
          </p:nvSpPr>
          <p:spPr>
            <a:xfrm>
              <a:off x="8684326" y="4655722"/>
              <a:ext cx="614983" cy="4571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6B0A4EF-ECF7-4D40-A77F-6D3B87C03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9511" y="4937366"/>
              <a:ext cx="458271" cy="59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168C57E-C299-AC4B-93D2-C1E67CD5728D}"/>
                </a:ext>
              </a:extLst>
            </p:cNvPr>
            <p:cNvSpPr/>
            <p:nvPr/>
          </p:nvSpPr>
          <p:spPr>
            <a:xfrm>
              <a:off x="7409542" y="4655722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FDBCE23-2BBA-D047-A97C-7468428F218A}"/>
                </a:ext>
              </a:extLst>
            </p:cNvPr>
            <p:cNvSpPr/>
            <p:nvPr/>
          </p:nvSpPr>
          <p:spPr>
            <a:xfrm>
              <a:off x="6727388" y="4560577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D475C198-A953-A34C-A060-2B1BE86921BE}"/>
                </a:ext>
              </a:extLst>
            </p:cNvPr>
            <p:cNvSpPr/>
            <p:nvPr/>
          </p:nvSpPr>
          <p:spPr>
            <a:xfrm>
              <a:off x="6773851" y="4331541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DB511558-B4CC-E545-A521-FC6BCD29935F}"/>
                </a:ext>
              </a:extLst>
            </p:cNvPr>
            <p:cNvSpPr/>
            <p:nvPr/>
          </p:nvSpPr>
          <p:spPr>
            <a:xfrm>
              <a:off x="7187614" y="4420528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48E67F5D-090B-0D4D-BDB6-B5A12860C182}"/>
                </a:ext>
              </a:extLst>
            </p:cNvPr>
            <p:cNvSpPr/>
            <p:nvPr/>
          </p:nvSpPr>
          <p:spPr>
            <a:xfrm>
              <a:off x="7489083" y="4539019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3E6CFB58-5DE4-3A46-BB40-9CBA2ECF4151}"/>
                </a:ext>
              </a:extLst>
            </p:cNvPr>
            <p:cNvSpPr/>
            <p:nvPr/>
          </p:nvSpPr>
          <p:spPr>
            <a:xfrm>
              <a:off x="7578335" y="4291005"/>
              <a:ext cx="614983" cy="457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7EB386B-6211-D64E-A8F1-A6B338B55111}"/>
                </a:ext>
              </a:extLst>
            </p:cNvPr>
            <p:cNvSpPr/>
            <p:nvPr/>
          </p:nvSpPr>
          <p:spPr>
            <a:xfrm>
              <a:off x="6952342" y="5550392"/>
              <a:ext cx="914400" cy="23750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F5E0668-DE89-3F48-95D3-FDF3B323C02E}"/>
                </a:ext>
              </a:extLst>
            </p:cNvPr>
            <p:cNvCxnSpPr>
              <a:cxnSpLocks/>
              <a:stCxn id="113" idx="1"/>
              <a:endCxn id="110" idx="3"/>
            </p:cNvCxnSpPr>
            <p:nvPr/>
          </p:nvCxnSpPr>
          <p:spPr>
            <a:xfrm flipH="1">
              <a:off x="7866742" y="5663950"/>
              <a:ext cx="2429867" cy="519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211F895-3A95-1247-813D-7269BBE4A7DB}"/>
                </a:ext>
              </a:extLst>
            </p:cNvPr>
            <p:cNvSpPr txBox="1"/>
            <p:nvPr/>
          </p:nvSpPr>
          <p:spPr>
            <a:xfrm>
              <a:off x="10296609" y="5479284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Enhancer?</a:t>
              </a:r>
            </a:p>
          </p:txBody>
        </p:sp>
        <p:sp>
          <p:nvSpPr>
            <p:cNvPr id="117" name="Right Arrow 116">
              <a:extLst>
                <a:ext uri="{FF2B5EF4-FFF2-40B4-BE49-F238E27FC236}">
                  <a16:creationId xmlns:a16="http://schemas.microsoft.com/office/drawing/2014/main" id="{4AC88F43-2C0F-A342-9F6C-BB8877A9815D}"/>
                </a:ext>
              </a:extLst>
            </p:cNvPr>
            <p:cNvSpPr/>
            <p:nvPr/>
          </p:nvSpPr>
          <p:spPr>
            <a:xfrm>
              <a:off x="3312450" y="4804556"/>
              <a:ext cx="665018" cy="280585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415DE34-98A3-834F-88DA-98FA4399C161}"/>
              </a:ext>
            </a:extLst>
          </p:cNvPr>
          <p:cNvSpPr txBox="1"/>
          <p:nvPr/>
        </p:nvSpPr>
        <p:spPr>
          <a:xfrm>
            <a:off x="9948322" y="2453727"/>
            <a:ext cx="1522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u="sng" dirty="0"/>
              <a:t>Tools:</a:t>
            </a:r>
          </a:p>
          <a:p>
            <a:pPr algn="ctr"/>
            <a:r>
              <a:rPr lang="en-GB" sz="2400" dirty="0" err="1"/>
              <a:t>STARsolo</a:t>
            </a:r>
            <a:endParaRPr lang="en-GB" sz="2400" dirty="0"/>
          </a:p>
          <a:p>
            <a:pPr algn="ctr"/>
            <a:r>
              <a:rPr lang="en-GB" sz="2400" dirty="0" err="1"/>
              <a:t>CellRanger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ED5B-3845-C746-919B-19F9F783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C72F9-1132-3C4A-93C5-CF217ED18781}" type="slidenum">
              <a:rPr lang="en-GB" smtClean="0"/>
              <a:t>9</a:t>
            </a:fld>
            <a:endParaRPr lang="en-GB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6BF0D43-6B7D-7D45-9B8B-FB07C2572479}"/>
              </a:ext>
            </a:extLst>
          </p:cNvPr>
          <p:cNvSpPr/>
          <p:nvPr/>
        </p:nvSpPr>
        <p:spPr>
          <a:xfrm>
            <a:off x="838199" y="528337"/>
            <a:ext cx="9458409" cy="86107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/>
              <a:t>Read Alignment</a:t>
            </a:r>
            <a:r>
              <a:rPr lang="en-GB" sz="4400" dirty="0"/>
              <a:t>. Traditional mapping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1496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1486</Words>
  <Application>Microsoft Macintosh PowerPoint</Application>
  <PresentationFormat>Widescreen</PresentationFormat>
  <Paragraphs>325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Office Theme</vt:lpstr>
      <vt:lpstr>2. Preprocessing</vt:lpstr>
      <vt:lpstr>Agenda</vt:lpstr>
      <vt:lpstr>Agenda.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79</cp:revision>
  <dcterms:created xsi:type="dcterms:W3CDTF">2021-05-13T13:56:47Z</dcterms:created>
  <dcterms:modified xsi:type="dcterms:W3CDTF">2021-12-15T16:06:50Z</dcterms:modified>
</cp:coreProperties>
</file>